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rels" ContentType="application/vnd.openxmlformats-package.relationships+xml"/>
  <Default Extension="xml" ContentType="application/xml"/>
  <Default Extension="vml" ContentType="application/vnd.openxmlformats-officedocument.vmlDrawing"/>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77"/>
  </p:notesMasterIdLst>
  <p:handoutMasterIdLst>
    <p:handoutMasterId r:id="rId78"/>
  </p:handoutMasterIdLst>
  <p:sldIdLst>
    <p:sldId id="1417" r:id="rId2"/>
    <p:sldId id="1418" r:id="rId3"/>
    <p:sldId id="1419" r:id="rId4"/>
    <p:sldId id="1420" r:id="rId5"/>
    <p:sldId id="1421" r:id="rId6"/>
    <p:sldId id="1422" r:id="rId7"/>
    <p:sldId id="1423" r:id="rId8"/>
    <p:sldId id="1424" r:id="rId9"/>
    <p:sldId id="1425" r:id="rId10"/>
    <p:sldId id="1426" r:id="rId11"/>
    <p:sldId id="1427" r:id="rId12"/>
    <p:sldId id="1428" r:id="rId13"/>
    <p:sldId id="1429" r:id="rId14"/>
    <p:sldId id="1430" r:id="rId15"/>
    <p:sldId id="1431" r:id="rId16"/>
    <p:sldId id="1432" r:id="rId17"/>
    <p:sldId id="1433" r:id="rId18"/>
    <p:sldId id="1434" r:id="rId19"/>
    <p:sldId id="1435" r:id="rId20"/>
    <p:sldId id="1436" r:id="rId21"/>
    <p:sldId id="1437" r:id="rId22"/>
    <p:sldId id="1438" r:id="rId23"/>
    <p:sldId id="1439" r:id="rId24"/>
    <p:sldId id="1440" r:id="rId25"/>
    <p:sldId id="1441" r:id="rId26"/>
    <p:sldId id="1442" r:id="rId27"/>
    <p:sldId id="1443" r:id="rId28"/>
    <p:sldId id="1444" r:id="rId29"/>
    <p:sldId id="1445" r:id="rId30"/>
    <p:sldId id="1446" r:id="rId31"/>
    <p:sldId id="1447" r:id="rId32"/>
    <p:sldId id="1448" r:id="rId33"/>
    <p:sldId id="1449" r:id="rId34"/>
    <p:sldId id="1450" r:id="rId35"/>
    <p:sldId id="1451" r:id="rId36"/>
    <p:sldId id="1452" r:id="rId37"/>
    <p:sldId id="1453" r:id="rId38"/>
    <p:sldId id="1454" r:id="rId39"/>
    <p:sldId id="1455" r:id="rId40"/>
    <p:sldId id="1456" r:id="rId41"/>
    <p:sldId id="1457" r:id="rId42"/>
    <p:sldId id="1458" r:id="rId43"/>
    <p:sldId id="1459" r:id="rId44"/>
    <p:sldId id="1460" r:id="rId45"/>
    <p:sldId id="1461" r:id="rId46"/>
    <p:sldId id="1462" r:id="rId47"/>
    <p:sldId id="1463" r:id="rId48"/>
    <p:sldId id="1464" r:id="rId49"/>
    <p:sldId id="1465" r:id="rId50"/>
    <p:sldId id="1466" r:id="rId51"/>
    <p:sldId id="1467" r:id="rId52"/>
    <p:sldId id="1468" r:id="rId53"/>
    <p:sldId id="1469" r:id="rId54"/>
    <p:sldId id="1470" r:id="rId55"/>
    <p:sldId id="1471" r:id="rId56"/>
    <p:sldId id="1472" r:id="rId57"/>
    <p:sldId id="1473" r:id="rId58"/>
    <p:sldId id="1474" r:id="rId59"/>
    <p:sldId id="1475" r:id="rId60"/>
    <p:sldId id="1476" r:id="rId61"/>
    <p:sldId id="1477" r:id="rId62"/>
    <p:sldId id="1478" r:id="rId63"/>
    <p:sldId id="1479" r:id="rId64"/>
    <p:sldId id="1480" r:id="rId65"/>
    <p:sldId id="1481" r:id="rId66"/>
    <p:sldId id="1482" r:id="rId67"/>
    <p:sldId id="1483" r:id="rId68"/>
    <p:sldId id="1484" r:id="rId69"/>
    <p:sldId id="1485" r:id="rId70"/>
    <p:sldId id="1486" r:id="rId71"/>
    <p:sldId id="1487" r:id="rId72"/>
    <p:sldId id="1488" r:id="rId73"/>
    <p:sldId id="1489" r:id="rId74"/>
    <p:sldId id="1490" r:id="rId75"/>
    <p:sldId id="1491" r:id="rId76"/>
  </p:sldIdLst>
  <p:sldSz cx="9144000" cy="6858000" type="screen4x3"/>
  <p:notesSz cx="7315200" cy="96012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505AD"/>
    <a:srgbClr val="FFFF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28223" autoAdjust="0"/>
    <p:restoredTop sz="69097" autoAdjust="0"/>
  </p:normalViewPr>
  <p:slideViewPr>
    <p:cSldViewPr>
      <p:cViewPr varScale="1">
        <p:scale>
          <a:sx n="49" d="100"/>
          <a:sy n="49" d="100"/>
        </p:scale>
        <p:origin x="-1374" y="-90"/>
      </p:cViewPr>
      <p:guideLst>
        <p:guide orient="horz" pos="2160"/>
        <p:guide pos="2880"/>
      </p:guideLst>
    </p:cSldViewPr>
  </p:slideViewPr>
  <p:outlineViewPr>
    <p:cViewPr>
      <p:scale>
        <a:sx n="33" d="100"/>
        <a:sy n="33" d="100"/>
      </p:scale>
      <p:origin x="48" y="0"/>
    </p:cViewPr>
  </p:outlineViewPr>
  <p:notesTextViewPr>
    <p:cViewPr>
      <p:scale>
        <a:sx n="100" d="100"/>
        <a:sy n="100" d="100"/>
      </p:scale>
      <p:origin x="0" y="0"/>
    </p:cViewPr>
  </p:notesTextViewPr>
  <p:sorterViewPr>
    <p:cViewPr>
      <p:scale>
        <a:sx n="66" d="100"/>
        <a:sy n="66" d="100"/>
      </p:scale>
      <p:origin x="0" y="0"/>
    </p:cViewPr>
  </p:sorterViewPr>
  <p:notesViewPr>
    <p:cSldViewPr>
      <p:cViewPr>
        <p:scale>
          <a:sx n="66" d="100"/>
          <a:sy n="66" d="100"/>
        </p:scale>
        <p:origin x="-2292" y="354"/>
      </p:cViewPr>
      <p:guideLst>
        <p:guide orient="horz" pos="3024"/>
        <p:guide pos="2304"/>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presProps" Target="presProps.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handoutMaster" Target="handoutMasters/handoutMaster1.xml"/><Relationship Id="rId8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4.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3.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0060"/>
          </a:xfrm>
          <a:prstGeom prst="rect">
            <a:avLst/>
          </a:prstGeom>
        </p:spPr>
        <p:txBody>
          <a:bodyPr vert="horz" lIns="95747" tIns="47873" rIns="95747" bIns="47873" rtlCol="0"/>
          <a:lstStyle>
            <a:lvl1pPr algn="l">
              <a:defRPr sz="1300"/>
            </a:lvl1pPr>
          </a:lstStyle>
          <a:p>
            <a:endParaRPr lang="en-US"/>
          </a:p>
        </p:txBody>
      </p:sp>
      <p:sp>
        <p:nvSpPr>
          <p:cNvPr id="3" name="Date Placeholder 2"/>
          <p:cNvSpPr>
            <a:spLocks noGrp="1"/>
          </p:cNvSpPr>
          <p:nvPr>
            <p:ph type="dt" sz="quarter" idx="1"/>
          </p:nvPr>
        </p:nvSpPr>
        <p:spPr>
          <a:xfrm>
            <a:off x="4143587" y="0"/>
            <a:ext cx="3169920" cy="480060"/>
          </a:xfrm>
          <a:prstGeom prst="rect">
            <a:avLst/>
          </a:prstGeom>
        </p:spPr>
        <p:txBody>
          <a:bodyPr vert="horz" lIns="95747" tIns="47873" rIns="95747" bIns="47873" rtlCol="0"/>
          <a:lstStyle>
            <a:lvl1pPr algn="r">
              <a:defRPr sz="1300"/>
            </a:lvl1pPr>
          </a:lstStyle>
          <a:p>
            <a:fld id="{5D2D1D22-2DD8-45B0-B8EC-B14025FE03CC}" type="datetimeFigureOut">
              <a:rPr lang="en-US" smtClean="0"/>
              <a:pPr/>
              <a:t>6/8/2015</a:t>
            </a:fld>
            <a:endParaRPr lang="en-US"/>
          </a:p>
        </p:txBody>
      </p:sp>
      <p:sp>
        <p:nvSpPr>
          <p:cNvPr id="4" name="Footer Placeholder 3"/>
          <p:cNvSpPr>
            <a:spLocks noGrp="1"/>
          </p:cNvSpPr>
          <p:nvPr>
            <p:ph type="ftr" sz="quarter" idx="2"/>
          </p:nvPr>
        </p:nvSpPr>
        <p:spPr>
          <a:xfrm>
            <a:off x="0" y="9119473"/>
            <a:ext cx="3169920" cy="480060"/>
          </a:xfrm>
          <a:prstGeom prst="rect">
            <a:avLst/>
          </a:prstGeom>
        </p:spPr>
        <p:txBody>
          <a:bodyPr vert="horz" lIns="95747" tIns="47873" rIns="95747" bIns="47873" rtlCol="0" anchor="b"/>
          <a:lstStyle>
            <a:lvl1pPr algn="l">
              <a:defRPr sz="1300"/>
            </a:lvl1pPr>
          </a:lstStyle>
          <a:p>
            <a:endParaRPr lang="en-US"/>
          </a:p>
        </p:txBody>
      </p:sp>
      <p:sp>
        <p:nvSpPr>
          <p:cNvPr id="5" name="Slide Number Placeholder 4"/>
          <p:cNvSpPr>
            <a:spLocks noGrp="1"/>
          </p:cNvSpPr>
          <p:nvPr>
            <p:ph type="sldNum" sz="quarter" idx="3"/>
          </p:nvPr>
        </p:nvSpPr>
        <p:spPr>
          <a:xfrm>
            <a:off x="4143587" y="9119473"/>
            <a:ext cx="3169920" cy="480060"/>
          </a:xfrm>
          <a:prstGeom prst="rect">
            <a:avLst/>
          </a:prstGeom>
        </p:spPr>
        <p:txBody>
          <a:bodyPr vert="horz" lIns="95747" tIns="47873" rIns="95747" bIns="47873" rtlCol="0" anchor="b"/>
          <a:lstStyle>
            <a:lvl1pPr algn="r">
              <a:defRPr sz="1300"/>
            </a:lvl1pPr>
          </a:lstStyle>
          <a:p>
            <a:fld id="{86EED2C9-489B-454D-804E-50CDFDD62A7B}" type="slidenum">
              <a:rPr lang="en-US" smtClean="0"/>
              <a:pPr/>
              <a:t>‹#›</a:t>
            </a:fld>
            <a:endParaRPr lang="en-US"/>
          </a:p>
        </p:txBody>
      </p:sp>
    </p:spTree>
    <p:extLst>
      <p:ext uri="{BB962C8B-B14F-4D97-AF65-F5344CB8AC3E}">
        <p14:creationId xmlns:p14="http://schemas.microsoft.com/office/powerpoint/2010/main" val="399487619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0060"/>
          </a:xfrm>
          <a:prstGeom prst="rect">
            <a:avLst/>
          </a:prstGeom>
        </p:spPr>
        <p:txBody>
          <a:bodyPr vert="horz" lIns="95747" tIns="47873" rIns="95747" bIns="47873" rtlCol="0"/>
          <a:lstStyle>
            <a:lvl1pPr algn="l">
              <a:defRPr sz="1300"/>
            </a:lvl1pPr>
          </a:lstStyle>
          <a:p>
            <a:endParaRPr lang="en-US"/>
          </a:p>
        </p:txBody>
      </p:sp>
      <p:sp>
        <p:nvSpPr>
          <p:cNvPr id="3" name="Date Placeholder 2"/>
          <p:cNvSpPr>
            <a:spLocks noGrp="1"/>
          </p:cNvSpPr>
          <p:nvPr>
            <p:ph type="dt" idx="1"/>
          </p:nvPr>
        </p:nvSpPr>
        <p:spPr>
          <a:xfrm>
            <a:off x="4143587" y="0"/>
            <a:ext cx="3169920" cy="480060"/>
          </a:xfrm>
          <a:prstGeom prst="rect">
            <a:avLst/>
          </a:prstGeom>
        </p:spPr>
        <p:txBody>
          <a:bodyPr vert="horz" lIns="95747" tIns="47873" rIns="95747" bIns="47873" rtlCol="0"/>
          <a:lstStyle>
            <a:lvl1pPr algn="r">
              <a:defRPr sz="1300"/>
            </a:lvl1pPr>
          </a:lstStyle>
          <a:p>
            <a:fld id="{303FB42C-A1B3-47E4-9DC8-41724775D3F3}" type="datetimeFigureOut">
              <a:rPr lang="en-US" smtClean="0"/>
              <a:pPr/>
              <a:t>6/8/2015</a:t>
            </a:fld>
            <a:endParaRPr lang="en-US"/>
          </a:p>
        </p:txBody>
      </p:sp>
      <p:sp>
        <p:nvSpPr>
          <p:cNvPr id="4" name="Slide Image Placeholder 3"/>
          <p:cNvSpPr>
            <a:spLocks noGrp="1" noRot="1" noChangeAspect="1"/>
          </p:cNvSpPr>
          <p:nvPr>
            <p:ph type="sldImg" idx="2"/>
          </p:nvPr>
        </p:nvSpPr>
        <p:spPr>
          <a:xfrm>
            <a:off x="1257300" y="719138"/>
            <a:ext cx="4800600" cy="3600450"/>
          </a:xfrm>
          <a:prstGeom prst="rect">
            <a:avLst/>
          </a:prstGeom>
          <a:noFill/>
          <a:ln w="12700">
            <a:solidFill>
              <a:prstClr val="black"/>
            </a:solidFill>
          </a:ln>
        </p:spPr>
        <p:txBody>
          <a:bodyPr vert="horz" lIns="95747" tIns="47873" rIns="95747" bIns="47873" rtlCol="0" anchor="ctr"/>
          <a:lstStyle/>
          <a:p>
            <a:endParaRPr lang="en-US"/>
          </a:p>
        </p:txBody>
      </p:sp>
      <p:sp>
        <p:nvSpPr>
          <p:cNvPr id="5" name="Notes Placeholder 4"/>
          <p:cNvSpPr>
            <a:spLocks noGrp="1"/>
          </p:cNvSpPr>
          <p:nvPr>
            <p:ph type="body" sz="quarter" idx="3"/>
          </p:nvPr>
        </p:nvSpPr>
        <p:spPr>
          <a:xfrm>
            <a:off x="731520" y="4560571"/>
            <a:ext cx="5852160" cy="4320540"/>
          </a:xfrm>
          <a:prstGeom prst="rect">
            <a:avLst/>
          </a:prstGeom>
        </p:spPr>
        <p:txBody>
          <a:bodyPr vert="horz" lIns="95747" tIns="47873" rIns="95747" bIns="47873"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Footer Placeholder 5"/>
          <p:cNvSpPr>
            <a:spLocks noGrp="1"/>
          </p:cNvSpPr>
          <p:nvPr>
            <p:ph type="ftr" sz="quarter" idx="4"/>
          </p:nvPr>
        </p:nvSpPr>
        <p:spPr>
          <a:xfrm>
            <a:off x="0" y="9119473"/>
            <a:ext cx="3169920" cy="480060"/>
          </a:xfrm>
          <a:prstGeom prst="rect">
            <a:avLst/>
          </a:prstGeom>
        </p:spPr>
        <p:txBody>
          <a:bodyPr vert="horz" lIns="95747" tIns="47873" rIns="95747" bIns="47873" rtlCol="0" anchor="b"/>
          <a:lstStyle>
            <a:lvl1pPr algn="l">
              <a:defRPr sz="1300"/>
            </a:lvl1pPr>
          </a:lstStyle>
          <a:p>
            <a:endParaRPr lang="en-US"/>
          </a:p>
        </p:txBody>
      </p:sp>
      <p:sp>
        <p:nvSpPr>
          <p:cNvPr id="7" name="Slide Number Placeholder 6"/>
          <p:cNvSpPr>
            <a:spLocks noGrp="1"/>
          </p:cNvSpPr>
          <p:nvPr>
            <p:ph type="sldNum" sz="quarter" idx="5"/>
          </p:nvPr>
        </p:nvSpPr>
        <p:spPr>
          <a:xfrm>
            <a:off x="4143587" y="9119473"/>
            <a:ext cx="3169920" cy="480060"/>
          </a:xfrm>
          <a:prstGeom prst="rect">
            <a:avLst/>
          </a:prstGeom>
        </p:spPr>
        <p:txBody>
          <a:bodyPr vert="horz" lIns="95747" tIns="47873" rIns="95747" bIns="47873" rtlCol="0" anchor="b"/>
          <a:lstStyle>
            <a:lvl1pPr algn="r">
              <a:defRPr sz="1300"/>
            </a:lvl1pPr>
          </a:lstStyle>
          <a:p>
            <a:fld id="{6312EACC-0809-4BF3-A1FA-4216C5707E6B}" type="slidenum">
              <a:rPr lang="en-US" smtClean="0"/>
              <a:pPr/>
              <a:t>‹#›</a:t>
            </a:fld>
            <a:endParaRPr lang="en-US"/>
          </a:p>
        </p:txBody>
      </p:sp>
    </p:spTree>
    <p:extLst>
      <p:ext uri="{BB962C8B-B14F-4D97-AF65-F5344CB8AC3E}">
        <p14:creationId xmlns:p14="http://schemas.microsoft.com/office/powerpoint/2010/main" val="3628470203"/>
      </p:ext>
    </p:extLst>
  </p:cSld>
  <p:clrMap bg1="lt1" tx1="dk1" bg2="lt2" tx2="dk2" accent1="accent1" accent2="accent2" accent3="accent3" accent4="accent4" accent5="accent5" accent6="accent6" hlink="hlink" folHlink="folHlink"/>
  <p:notesStyle>
    <a:lvl1pPr marL="0" algn="l" defTabSz="914400" rtl="0" eaLnBrk="1" latinLnBrk="0" hangingPunct="1">
      <a:defRPr sz="1400" kern="1200">
        <a:solidFill>
          <a:schemeClr val="tx1"/>
        </a:solidFill>
        <a:latin typeface="+mn-lt"/>
        <a:ea typeface="+mn-ea"/>
        <a:cs typeface="+mn-cs"/>
      </a:defRPr>
    </a:lvl1pPr>
    <a:lvl2pPr marL="457200" algn="l" defTabSz="914400" rtl="0" eaLnBrk="1" latinLnBrk="0" hangingPunct="1">
      <a:defRPr sz="1400" kern="1200">
        <a:solidFill>
          <a:schemeClr val="tx1"/>
        </a:solidFill>
        <a:latin typeface="+mn-lt"/>
        <a:ea typeface="+mn-ea"/>
        <a:cs typeface="+mn-cs"/>
      </a:defRPr>
    </a:lvl2pPr>
    <a:lvl3pPr marL="914400" algn="l" defTabSz="914400" rtl="0" eaLnBrk="1" latinLnBrk="0" hangingPunct="1">
      <a:defRPr sz="1400" kern="1200">
        <a:solidFill>
          <a:schemeClr val="tx1"/>
        </a:solidFill>
        <a:latin typeface="+mn-lt"/>
        <a:ea typeface="+mn-ea"/>
        <a:cs typeface="+mn-cs"/>
      </a:defRPr>
    </a:lvl3pPr>
    <a:lvl4pPr marL="1371600" algn="l" defTabSz="914400" rtl="0" eaLnBrk="1" latinLnBrk="0" hangingPunct="1">
      <a:defRPr sz="1400" kern="1200">
        <a:solidFill>
          <a:schemeClr val="tx1"/>
        </a:solidFill>
        <a:latin typeface="+mn-lt"/>
        <a:ea typeface="+mn-ea"/>
        <a:cs typeface="+mn-cs"/>
      </a:defRPr>
    </a:lvl4pPr>
    <a:lvl5pPr marL="1828800" algn="l" defTabSz="914400" rtl="0" eaLnBrk="1" latinLnBrk="0" hangingPunct="1">
      <a:defRPr sz="14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243840" y="4560570"/>
            <a:ext cx="6827520" cy="4517498"/>
          </a:xfrm>
        </p:spPr>
        <p:txBody>
          <a:bodyPr>
            <a:noAutofit/>
          </a:bodyPr>
          <a:lstStyle/>
          <a:p>
            <a:r>
              <a:rPr lang="en-US" dirty="0"/>
              <a:t> </a:t>
            </a:r>
          </a:p>
          <a:p>
            <a:endParaRPr lang="en-US" dirty="0"/>
          </a:p>
          <a:p>
            <a:r>
              <a:rPr lang="en-US" dirty="0"/>
              <a:t>It is a treat to be able to speak with you tonight about some of the work that my students and I have been doing over the last few years to develop comprehensive and socially valid interventions for some of the more common problem behaviors associated with autism.</a:t>
            </a:r>
          </a:p>
          <a:p>
            <a:endParaRPr lang="en-US" dirty="0"/>
          </a:p>
        </p:txBody>
      </p:sp>
      <p:sp>
        <p:nvSpPr>
          <p:cNvPr id="4" name="Slide Number Placeholder 3"/>
          <p:cNvSpPr>
            <a:spLocks noGrp="1"/>
          </p:cNvSpPr>
          <p:nvPr>
            <p:ph type="sldNum" sz="quarter" idx="10"/>
          </p:nvPr>
        </p:nvSpPr>
        <p:spPr/>
        <p:txBody>
          <a:bodyPr/>
          <a:lstStyle/>
          <a:p>
            <a:fld id="{6312EACC-0809-4BF3-A1FA-4216C5707E6B}" type="slidenum">
              <a:rPr lang="en-US" smtClean="0"/>
              <a:pPr/>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300" dirty="0"/>
              <a:t>because sleep problems are common affecting 35-50% of young children, and as many as 73% of children diagnosed with autism.  Although there is a notion that children eventually grow out of the developmental phase characterized by sleep disturbance, the persistence of these problems later in childhood suggests that these problems do not simply subside as children grow older. </a:t>
            </a:r>
          </a:p>
        </p:txBody>
      </p:sp>
      <p:sp>
        <p:nvSpPr>
          <p:cNvPr id="4" name="Slide Number Placeholder 3"/>
          <p:cNvSpPr>
            <a:spLocks noGrp="1"/>
          </p:cNvSpPr>
          <p:nvPr>
            <p:ph type="sldNum" sz="quarter" idx="10"/>
          </p:nvPr>
        </p:nvSpPr>
        <p:spPr/>
        <p:txBody>
          <a:bodyPr/>
          <a:lstStyle/>
          <a:p>
            <a:fld id="{D8A29FAB-8D05-474B-875E-B36CA27A410D}" type="slidenum">
              <a:rPr lang="en-US" smtClean="0"/>
              <a:pPr/>
              <a:t>10</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55000" lnSpcReduction="20000"/>
          </a:bodyPr>
          <a:lstStyle/>
          <a:p>
            <a:r>
              <a:rPr lang="en-US" sz="2900" dirty="0">
                <a:cs typeface="Times New Roman" pitchFamily="18" charset="0"/>
              </a:rPr>
              <a:t>What are the current treatment options for parents? We all know that they are pretty bleak. Parents are likely to consult with pediatricians </a:t>
            </a:r>
            <a:r>
              <a:rPr lang="en-US" sz="2500" dirty="0">
                <a:solidFill>
                  <a:srgbClr val="FF0000"/>
                </a:solidFill>
                <a:cs typeface="Times New Roman" pitchFamily="18" charset="0"/>
              </a:rPr>
              <a:t>despite the fact that, on average, pediatricians have only 5 hr of training relevant to sleep problems, much of which is dedicated towards sleep physiology and not the assessment and treatment of sleep problems.</a:t>
            </a:r>
          </a:p>
          <a:p>
            <a:pPr lvl="1"/>
            <a:r>
              <a:rPr lang="en-US" sz="1700" dirty="0">
                <a:solidFill>
                  <a:srgbClr val="FF0000"/>
                </a:solidFill>
                <a:cs typeface="Times New Roman" pitchFamily="18" charset="0"/>
              </a:rPr>
              <a:t> </a:t>
            </a:r>
            <a:endParaRPr lang="en-US" sz="1700" dirty="0">
              <a:solidFill>
                <a:schemeClr val="tx1">
                  <a:lumMod val="75000"/>
                  <a:lumOff val="25000"/>
                </a:schemeClr>
              </a:solidFill>
              <a:cs typeface="Times New Roman" pitchFamily="18" charset="0"/>
            </a:endParaRPr>
          </a:p>
          <a:p>
            <a:r>
              <a:rPr lang="en-US" sz="2900" dirty="0">
                <a:cs typeface="Times New Roman" pitchFamily="18" charset="0"/>
              </a:rPr>
              <a:t>It is therefore not surprising that a recent review of visitation records shows that 81% of children’s visits to pediatricians, psychiatrists, or family physicians for sleep problems have resulted in a prescription for a medication …. </a:t>
            </a:r>
            <a:r>
              <a:rPr lang="en-US" sz="2500" dirty="0">
                <a:solidFill>
                  <a:srgbClr val="FF0000"/>
                </a:solidFill>
                <a:cs typeface="Times New Roman" pitchFamily="18" charset="0"/>
              </a:rPr>
              <a:t>despite the fact that there is no FDA approval for a single pediatric sleep medication, there is no medication labeled for pediatric insomnia (the inability to fall asleep quickly, stay asleep sufficiently, and remain awake during the day), and, there is no consistent efficacy signal for pharmacological interventions in the literature. Sleep medications are not long term solutions for sleep problems. In fact, I am worried that the widespread use of sleep medications is contributing to the uptick in sleep problems being reported.</a:t>
            </a:r>
          </a:p>
        </p:txBody>
      </p:sp>
      <p:sp>
        <p:nvSpPr>
          <p:cNvPr id="4" name="Slide Number Placeholder 3"/>
          <p:cNvSpPr>
            <a:spLocks noGrp="1"/>
          </p:cNvSpPr>
          <p:nvPr>
            <p:ph type="sldNum" sz="quarter" idx="10"/>
          </p:nvPr>
        </p:nvSpPr>
        <p:spPr/>
        <p:txBody>
          <a:bodyPr/>
          <a:lstStyle/>
          <a:p>
            <a:fld id="{D8A29FAB-8D05-474B-875E-B36CA27A410D}" type="slidenum">
              <a:rPr lang="en-US" smtClean="0"/>
              <a:pPr/>
              <a:t>11</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55000" lnSpcReduction="20000"/>
          </a:bodyPr>
          <a:lstStyle/>
          <a:p>
            <a:r>
              <a:rPr lang="en-US" sz="2900" dirty="0">
                <a:cs typeface="Times New Roman" pitchFamily="18" charset="0"/>
              </a:rPr>
              <a:t>What are the current treatment options for parents? We all know that they are pretty bleak. Parents are likely to consult with pediatricians </a:t>
            </a:r>
            <a:r>
              <a:rPr lang="en-US" sz="2500" dirty="0">
                <a:solidFill>
                  <a:srgbClr val="FF0000"/>
                </a:solidFill>
                <a:cs typeface="Times New Roman" pitchFamily="18" charset="0"/>
              </a:rPr>
              <a:t>despite the fact that, on average, pediatricians have only 5 hr of training relevant to sleep problems, much of which is dedicated towards sleep physiology and not the assessment and treatment of sleep problems.</a:t>
            </a:r>
          </a:p>
          <a:p>
            <a:pPr lvl="1"/>
            <a:r>
              <a:rPr lang="en-US" sz="1700" dirty="0">
                <a:solidFill>
                  <a:srgbClr val="FF0000"/>
                </a:solidFill>
                <a:cs typeface="Times New Roman" pitchFamily="18" charset="0"/>
              </a:rPr>
              <a:t> </a:t>
            </a:r>
            <a:endParaRPr lang="en-US" sz="1700" dirty="0">
              <a:solidFill>
                <a:schemeClr val="tx1">
                  <a:lumMod val="75000"/>
                  <a:lumOff val="25000"/>
                </a:schemeClr>
              </a:solidFill>
              <a:cs typeface="Times New Roman" pitchFamily="18" charset="0"/>
            </a:endParaRPr>
          </a:p>
          <a:p>
            <a:r>
              <a:rPr lang="en-US" sz="2900" dirty="0">
                <a:cs typeface="Times New Roman" pitchFamily="18" charset="0"/>
              </a:rPr>
              <a:t>It is therefore not surprising that a recent review of visitation records shows that 81% of children’s visits to pediatricians, psychiatrists, or family physicians for sleep problems have resulted in a prescription for a medication …. </a:t>
            </a:r>
            <a:r>
              <a:rPr lang="en-US" sz="2500" dirty="0">
                <a:solidFill>
                  <a:srgbClr val="FF0000"/>
                </a:solidFill>
                <a:cs typeface="Times New Roman" pitchFamily="18" charset="0"/>
              </a:rPr>
              <a:t>despite the fact that there is no FDA approval for a single pediatric sleep medication, there is no medication labeled for pediatric insomnia (the inability to fall asleep quickly, stay asleep sufficiently, and remain awake during the day), and, there is no consistent efficacy signal for pharmacological interventions in the literature. Sleep medications are not long term solutions for sleep problems. In fact, I am worried that the widespread use of sleep medications is contributing to the uptick in sleep problems being reported.</a:t>
            </a:r>
          </a:p>
        </p:txBody>
      </p:sp>
      <p:sp>
        <p:nvSpPr>
          <p:cNvPr id="4" name="Slide Number Placeholder 3"/>
          <p:cNvSpPr>
            <a:spLocks noGrp="1"/>
          </p:cNvSpPr>
          <p:nvPr>
            <p:ph type="sldNum" sz="quarter" idx="10"/>
          </p:nvPr>
        </p:nvSpPr>
        <p:spPr/>
        <p:txBody>
          <a:bodyPr/>
          <a:lstStyle/>
          <a:p>
            <a:fld id="{D8A29FAB-8D05-474B-875E-B36CA27A410D}" type="slidenum">
              <a:rPr lang="en-US" smtClean="0"/>
              <a:pPr/>
              <a:t>12</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55000" lnSpcReduction="20000"/>
          </a:bodyPr>
          <a:lstStyle/>
          <a:p>
            <a:r>
              <a:rPr lang="en-US" sz="2800" dirty="0"/>
              <a:t>In general, the meds make kids fall asleep faster….but they wake up more during the night because they were drugged to sleep at the time where it is important that they learn to fall asleep.</a:t>
            </a:r>
          </a:p>
          <a:p>
            <a:endParaRPr lang="en-US" sz="2800" dirty="0"/>
          </a:p>
          <a:p>
            <a:r>
              <a:rPr lang="en-US" sz="2800" dirty="0"/>
              <a:t>Removing meds is hard for parents, because at first, kids will take longer to fall asleep and continue to wake up in the night for a bit.</a:t>
            </a:r>
          </a:p>
          <a:p>
            <a:endParaRPr lang="en-US" sz="2800" dirty="0"/>
          </a:p>
          <a:p>
            <a:r>
              <a:rPr lang="en-US" sz="2800" dirty="0"/>
              <a:t>But this gives parents the opportunity to teach children how to fall asleep independently which ultimately pays off in teaching kids how to set themselves to sleep during the night.</a:t>
            </a:r>
          </a:p>
          <a:p>
            <a:endParaRPr lang="en-US" sz="2500" dirty="0">
              <a:solidFill>
                <a:srgbClr val="FF0000"/>
              </a:solidFill>
              <a:cs typeface="Times New Roman" pitchFamily="18" charset="0"/>
            </a:endParaRPr>
          </a:p>
        </p:txBody>
      </p:sp>
      <p:sp>
        <p:nvSpPr>
          <p:cNvPr id="4" name="Slide Number Placeholder 3"/>
          <p:cNvSpPr>
            <a:spLocks noGrp="1"/>
          </p:cNvSpPr>
          <p:nvPr>
            <p:ph type="sldNum" sz="quarter" idx="10"/>
          </p:nvPr>
        </p:nvSpPr>
        <p:spPr/>
        <p:txBody>
          <a:bodyPr/>
          <a:lstStyle/>
          <a:p>
            <a:fld id="{D8A29FAB-8D05-474B-875E-B36CA27A410D}" type="slidenum">
              <a:rPr lang="en-US" smtClean="0"/>
              <a:pPr/>
              <a:t>13</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2900" dirty="0">
                <a:cs typeface="Times New Roman" pitchFamily="18" charset="0"/>
              </a:rPr>
              <a:t>What are the current treatment options for parents? We all know this, they are pretty bleak. Parents are likely to consult with pediatricians </a:t>
            </a:r>
            <a:r>
              <a:rPr lang="en-US" sz="2500" dirty="0">
                <a:solidFill>
                  <a:srgbClr val="FF0000"/>
                </a:solidFill>
                <a:cs typeface="Times New Roman" pitchFamily="18" charset="0"/>
              </a:rPr>
              <a:t>despite the fact that, on average, pediatricians have only 5 hr of training relevant to sleep problems. </a:t>
            </a:r>
          </a:p>
          <a:p>
            <a:pPr lvl="1"/>
            <a:r>
              <a:rPr lang="en-US" sz="1700" dirty="0">
                <a:solidFill>
                  <a:srgbClr val="FF0000"/>
                </a:solidFill>
                <a:cs typeface="Times New Roman" pitchFamily="18" charset="0"/>
              </a:rPr>
              <a:t> </a:t>
            </a:r>
            <a:endParaRPr lang="en-US" sz="1700" dirty="0">
              <a:solidFill>
                <a:schemeClr val="tx1">
                  <a:lumMod val="75000"/>
                  <a:lumOff val="25000"/>
                </a:schemeClr>
              </a:solidFill>
              <a:cs typeface="Times New Roman" pitchFamily="18" charset="0"/>
            </a:endParaRPr>
          </a:p>
          <a:p>
            <a:r>
              <a:rPr lang="en-US" sz="2900" dirty="0">
                <a:cs typeface="Times New Roman" pitchFamily="18" charset="0"/>
              </a:rPr>
              <a:t>A recent review of visitation records shows that 81% of children’s visits to pediatricians, psychiatrists, or family physicians for sleep problems have resulted in a prescription for a medication </a:t>
            </a:r>
            <a:r>
              <a:rPr lang="en-US" sz="2500" dirty="0">
                <a:solidFill>
                  <a:srgbClr val="FF0000"/>
                </a:solidFill>
                <a:cs typeface="Times New Roman" pitchFamily="18" charset="0"/>
              </a:rPr>
              <a:t>despite the fact that there is no FDA approval for a single pediatric sleep medication, there is no medication labeled for pediatric insomnia (the inability to fall asleep quickly, stay asleep sufficiently, and remain awake during the day), and, with the exception of melatonin which is available in a wide variety of doses over the counter, now in brownie form at your local convenience store, there is no consistent efficacy signal for pharmacological interventions in the literature.</a:t>
            </a:r>
          </a:p>
          <a:p>
            <a:endParaRPr lang="en-US" sz="2900" dirty="0">
              <a:cs typeface="Times New Roman" pitchFamily="18" charset="0"/>
            </a:endParaRPr>
          </a:p>
          <a:p>
            <a:r>
              <a:rPr lang="en-US" sz="2900" dirty="0">
                <a:cs typeface="Times New Roman" pitchFamily="18" charset="0"/>
              </a:rPr>
              <a:t>The same record review showed that behavioral solutions are recommended 22% of time </a:t>
            </a:r>
            <a:r>
              <a:rPr lang="en-US" sz="2500" dirty="0">
                <a:solidFill>
                  <a:srgbClr val="FF0000"/>
                </a:solidFill>
                <a:cs typeface="Times New Roman" pitchFamily="18" charset="0"/>
              </a:rPr>
              <a:t>but the recommended solutions are relatively weak antecedent-oriented approaches (such as positive routines prior to bed, which I will soon describe), but the main issue is that these solutions are often disconnected from an understanding of personally relevant factors that influence sleep problems.</a:t>
            </a:r>
          </a:p>
        </p:txBody>
      </p:sp>
      <p:sp>
        <p:nvSpPr>
          <p:cNvPr id="4" name="Slide Number Placeholder 3"/>
          <p:cNvSpPr>
            <a:spLocks noGrp="1"/>
          </p:cNvSpPr>
          <p:nvPr>
            <p:ph type="sldNum" sz="quarter" idx="10"/>
          </p:nvPr>
        </p:nvSpPr>
        <p:spPr/>
        <p:txBody>
          <a:bodyPr/>
          <a:lstStyle/>
          <a:p>
            <a:fld id="{D8A29FAB-8D05-474B-875E-B36CA27A410D}" type="slidenum">
              <a:rPr lang="en-US" smtClean="0"/>
              <a:pPr/>
              <a:t>14</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Today, I will not be addressing sleep </a:t>
            </a:r>
            <a:r>
              <a:rPr lang="en-US" i="1" dirty="0"/>
              <a:t>disorders</a:t>
            </a:r>
            <a:r>
              <a:rPr lang="en-US" dirty="0"/>
              <a:t> per se, and I will not be using medical diagnoses, mainly because the diagnoses often assume function without adequate assessment of the problem.  Despite the absence of a white coat, I will be scientific and I will be practical.  I will focus on observable problems and the observable conditions that give rise to them. </a:t>
            </a:r>
          </a:p>
          <a:p>
            <a:endParaRPr lang="en-US" dirty="0"/>
          </a:p>
          <a:p>
            <a:r>
              <a:rPr lang="en-US" dirty="0"/>
              <a:t>After the child has had a thorough medical evaluation to identify and address apnea or other existing medical conditions, we usually address these particular problems.</a:t>
            </a:r>
          </a:p>
        </p:txBody>
      </p:sp>
      <p:sp>
        <p:nvSpPr>
          <p:cNvPr id="4" name="Slide Number Placeholder 3"/>
          <p:cNvSpPr>
            <a:spLocks noGrp="1"/>
          </p:cNvSpPr>
          <p:nvPr>
            <p:ph type="sldNum" sz="quarter" idx="10"/>
          </p:nvPr>
        </p:nvSpPr>
        <p:spPr/>
        <p:txBody>
          <a:bodyPr/>
          <a:lstStyle/>
          <a:p>
            <a:fld id="{6312EACC-0809-4BF3-A1FA-4216C5707E6B}" type="slidenum">
              <a:rPr lang="en-US" smtClean="0"/>
              <a:pPr/>
              <a:t>15</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0" baseline="0" dirty="0" smtClean="0"/>
              <a:t> L</a:t>
            </a:r>
            <a:r>
              <a:rPr lang="en-US" b="0" dirty="0" smtClean="0"/>
              <a:t>et’s talk about our target behavior. First, walking,</a:t>
            </a:r>
            <a:r>
              <a:rPr lang="en-US" b="0" baseline="0" dirty="0" smtClean="0"/>
              <a:t> talking, hitting, smiling, </a:t>
            </a:r>
            <a:r>
              <a:rPr lang="en-US" b="0" dirty="0" smtClean="0"/>
              <a:t>thinking, reading are all behaviors. As behavior analysts, we study what people do, and if –</a:t>
            </a:r>
            <a:r>
              <a:rPr lang="en-US" b="0" dirty="0" err="1" smtClean="0"/>
              <a:t>ing</a:t>
            </a:r>
            <a:r>
              <a:rPr lang="en-US" b="0" baseline="0" dirty="0" smtClean="0"/>
              <a:t> can be attached, we place it under the large umbrella of behavior. Yes, but, </a:t>
            </a:r>
            <a:r>
              <a:rPr lang="en-US" b="0" dirty="0" smtClean="0"/>
              <a:t>it is hard to accept that sleeping is behavior; and because of the conceptual confusion that sometimes results when we cling to the notion of sleeping as behavior, I tend to favor the notion in which</a:t>
            </a:r>
            <a:r>
              <a:rPr lang="en-US" b="0" baseline="0" dirty="0" smtClean="0"/>
              <a:t> the act of falling asleep or its precursor, behavioral quietude (lying still and not behaving much) is considered behavior and the context in which this act takes place is to be understood. </a:t>
            </a:r>
          </a:p>
          <a:p>
            <a:pPr defTabSz="960914">
              <a:defRPr/>
            </a:pPr>
            <a:endParaRPr lang="en-US" b="0" baseline="0" dirty="0" smtClean="0"/>
          </a:p>
          <a:p>
            <a:pPr defTabSz="960914">
              <a:defRPr/>
            </a:pPr>
            <a:r>
              <a:rPr lang="en-US" b="0" baseline="0" dirty="0" smtClean="0"/>
              <a:t>*The other important assumptions are that </a:t>
            </a:r>
            <a:r>
              <a:rPr lang="en-US" dirty="0" smtClean="0"/>
              <a:t>our ability to fall asleep</a:t>
            </a:r>
            <a:r>
              <a:rPr lang="en-US" baseline="0" dirty="0" smtClean="0"/>
              <a:t> </a:t>
            </a:r>
            <a:r>
              <a:rPr lang="en-US" dirty="0" smtClean="0"/>
              <a:t>can be motivated and </a:t>
            </a:r>
            <a:r>
              <a:rPr lang="en-US" dirty="0" err="1" smtClean="0"/>
              <a:t>demotivated</a:t>
            </a:r>
            <a:r>
              <a:rPr lang="en-US" baseline="0" dirty="0" smtClean="0"/>
              <a:t> </a:t>
            </a:r>
          </a:p>
          <a:p>
            <a:pPr defTabSz="960914">
              <a:defRPr/>
            </a:pPr>
            <a:r>
              <a:rPr lang="en-US" baseline="0" dirty="0" smtClean="0"/>
              <a:t>and </a:t>
            </a:r>
            <a:r>
              <a:rPr lang="en-US" dirty="0" smtClean="0"/>
              <a:t>can become reliant on environmental cues </a:t>
            </a:r>
          </a:p>
          <a:p>
            <a:pPr defTabSz="960914">
              <a:defRPr/>
            </a:pPr>
            <a:r>
              <a:rPr lang="en-US" dirty="0" smtClean="0"/>
              <a:t>and can be greatly affected by other</a:t>
            </a:r>
            <a:r>
              <a:rPr lang="en-US" baseline="0" dirty="0" smtClean="0"/>
              <a:t> behaviors at strength in the same context in which sleeping is expected</a:t>
            </a:r>
            <a:r>
              <a:rPr lang="en-US" dirty="0" smtClean="0"/>
              <a:t>.</a:t>
            </a:r>
            <a:r>
              <a:rPr lang="en-US" b="0" baseline="0" dirty="0" smtClean="0"/>
              <a:t> </a:t>
            </a:r>
          </a:p>
          <a:p>
            <a:pPr defTabSz="960914">
              <a:defRPr/>
            </a:pPr>
            <a:endParaRPr lang="en-US" b="0" baseline="0" dirty="0" smtClean="0"/>
          </a:p>
          <a:p>
            <a:pPr defTabSz="960914">
              <a:defRPr/>
            </a:pPr>
            <a:r>
              <a:rPr lang="en-US" b="0" baseline="0" dirty="0" smtClean="0"/>
              <a:t>When we focus on falling asleep as the target behavior, much conceptual clarity and practical intervention emerges.</a:t>
            </a:r>
          </a:p>
        </p:txBody>
      </p:sp>
      <p:sp>
        <p:nvSpPr>
          <p:cNvPr id="4" name="Slide Number Placeholder 3"/>
          <p:cNvSpPr>
            <a:spLocks noGrp="1"/>
          </p:cNvSpPr>
          <p:nvPr>
            <p:ph type="sldNum" sz="quarter" idx="10"/>
          </p:nvPr>
        </p:nvSpPr>
        <p:spPr/>
        <p:txBody>
          <a:bodyPr/>
          <a:lstStyle/>
          <a:p>
            <a:fld id="{6312EACC-0809-4BF3-A1FA-4216C5707E6B}" type="slidenum">
              <a:rPr lang="en-US" smtClean="0"/>
              <a:pPr/>
              <a:t>16</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0" dirty="0" smtClean="0"/>
              <a:t>There are undoubtedly respondent</a:t>
            </a:r>
            <a:r>
              <a:rPr lang="en-US" b="0" baseline="0" dirty="0" smtClean="0"/>
              <a:t> processes occurring when we fall asleep, but as I just outlined, w</a:t>
            </a:r>
            <a:r>
              <a:rPr lang="en-US" b="0" dirty="0" smtClean="0"/>
              <a:t>e understand sleep by </a:t>
            </a:r>
            <a:r>
              <a:rPr lang="en-US" b="0" baseline="0" dirty="0" smtClean="0"/>
              <a:t>looking at it through the lens of an operant contingency.</a:t>
            </a:r>
            <a:endParaRPr lang="en-US" dirty="0"/>
          </a:p>
          <a:p>
            <a:pPr>
              <a:defRPr/>
            </a:pPr>
            <a:endParaRPr lang="en-US" dirty="0"/>
          </a:p>
          <a:p>
            <a:pPr>
              <a:defRPr/>
            </a:pPr>
            <a:r>
              <a:rPr lang="en-US" dirty="0"/>
              <a:t>We try to understand the reinforcing consequences that maintain the behavior, the antecedents that occasion the behavior through their positive correlation with these reinforcing consequences (referred to as discriminative stimuli or S</a:t>
            </a:r>
            <a:r>
              <a:rPr lang="en-US" baseline="30000" dirty="0"/>
              <a:t>D</a:t>
            </a:r>
            <a:r>
              <a:rPr lang="en-US" dirty="0"/>
              <a:t>s), and the antecedent events that establish the value of the reinforcing consequences (referred to as establishing operations, EOs)</a:t>
            </a:r>
          </a:p>
          <a:p>
            <a:pPr>
              <a:defRPr/>
            </a:pPr>
            <a:endParaRPr lang="en-US" dirty="0">
              <a:cs typeface="Times New Roman" pitchFamily="18" charset="0"/>
            </a:endParaRPr>
          </a:p>
          <a:p>
            <a:pPr>
              <a:defRPr/>
            </a:pPr>
            <a:r>
              <a:rPr lang="en-US" dirty="0">
                <a:cs typeface="Times New Roman" pitchFamily="18" charset="0"/>
              </a:rPr>
              <a:t>*We are fortunate in that one element of the contingency is known for all children, and that is that the reinforcer for falling asleep is sleeping. </a:t>
            </a:r>
          </a:p>
          <a:p>
            <a:pPr>
              <a:defRPr/>
            </a:pPr>
            <a:endParaRPr lang="en-US" dirty="0">
              <a:cs typeface="Times New Roman" pitchFamily="18" charset="0"/>
            </a:endParaRPr>
          </a:p>
          <a:p>
            <a:pPr>
              <a:defRPr/>
            </a:pPr>
            <a:r>
              <a:rPr lang="en-US" dirty="0">
                <a:cs typeface="Times New Roman" pitchFamily="18" charset="0"/>
              </a:rPr>
              <a:t>*Unfortunately, there is much else that needs to be known to help people obtain that reinforcer at the desired times.</a:t>
            </a:r>
          </a:p>
          <a:p>
            <a:endParaRPr lang="en-US" b="1" baseline="0" dirty="0" smtClean="0"/>
          </a:p>
          <a:p>
            <a:endParaRPr lang="en-US" b="1" baseline="0" dirty="0" smtClean="0"/>
          </a:p>
          <a:p>
            <a:endParaRPr lang="en-US" b="1" dirty="0" smtClean="0"/>
          </a:p>
        </p:txBody>
      </p:sp>
      <p:sp>
        <p:nvSpPr>
          <p:cNvPr id="4" name="Slide Number Placeholder 3"/>
          <p:cNvSpPr>
            <a:spLocks noGrp="1"/>
          </p:cNvSpPr>
          <p:nvPr>
            <p:ph type="sldNum" sz="quarter" idx="10"/>
          </p:nvPr>
        </p:nvSpPr>
        <p:spPr/>
        <p:txBody>
          <a:bodyPr/>
          <a:lstStyle/>
          <a:p>
            <a:fld id="{6312EACC-0809-4BF3-A1FA-4216C5707E6B}" type="slidenum">
              <a:rPr lang="en-US" smtClean="0"/>
              <a:pPr/>
              <a:t>17</a:t>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60914">
              <a:defRPr/>
            </a:pPr>
            <a:r>
              <a:rPr lang="en-US" b="0" dirty="0" smtClean="0"/>
              <a:t>For instance, we need to do some digging (in other words</a:t>
            </a:r>
            <a:r>
              <a:rPr lang="en-US" b="0" baseline="0" dirty="0" smtClean="0"/>
              <a:t> </a:t>
            </a:r>
            <a:r>
              <a:rPr lang="en-US" b="0" dirty="0" smtClean="0"/>
              <a:t>conduct some assessment) to figure out the conditions that are altering the value of sleep</a:t>
            </a:r>
            <a:r>
              <a:rPr lang="en-US" b="0" baseline="0" dirty="0" smtClean="0"/>
              <a:t> as a reinforcer.  </a:t>
            </a:r>
            <a:endParaRPr lang="en-US" b="0" dirty="0" smtClean="0"/>
          </a:p>
          <a:p>
            <a:endParaRPr lang="en-US" b="0" dirty="0" smtClean="0"/>
          </a:p>
          <a:p>
            <a:pPr defTabSz="960914">
              <a:defRPr/>
            </a:pPr>
            <a:r>
              <a:rPr lang="en-US" b="0" baseline="0" dirty="0" smtClean="0"/>
              <a:t>Why is sleep so valuable at 3 in the afternoon and why does it matter little to Billy at 3 in the morning?</a:t>
            </a:r>
            <a:endParaRPr lang="en-US" b="0" dirty="0" smtClean="0"/>
          </a:p>
        </p:txBody>
      </p:sp>
      <p:sp>
        <p:nvSpPr>
          <p:cNvPr id="4" name="Slide Number Placeholder 3"/>
          <p:cNvSpPr>
            <a:spLocks noGrp="1"/>
          </p:cNvSpPr>
          <p:nvPr>
            <p:ph type="sldNum" sz="quarter" idx="10"/>
          </p:nvPr>
        </p:nvSpPr>
        <p:spPr/>
        <p:txBody>
          <a:bodyPr/>
          <a:lstStyle/>
          <a:p>
            <a:fld id="{6312EACC-0809-4BF3-A1FA-4216C5707E6B}" type="slidenum">
              <a:rPr lang="en-US" smtClean="0"/>
              <a:pPr/>
              <a:t>18</a:t>
            </a:fld>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lvl="1" defTabSz="960914">
              <a:defRPr/>
            </a:pPr>
            <a:r>
              <a:rPr lang="en-US" b="0" dirty="0" smtClean="0"/>
              <a:t>We need to do some digging to figure out </a:t>
            </a:r>
            <a:r>
              <a:rPr lang="en-US" sz="2500" dirty="0">
                <a:sym typeface="Wingdings" pitchFamily="2" charset="2"/>
              </a:rPr>
              <a:t>that which is signaling that the reinforcer is available, and that which readies the child to consume the reinforcer. These are our </a:t>
            </a:r>
            <a:r>
              <a:rPr lang="en-US" sz="2500" dirty="0" err="1">
                <a:sym typeface="Wingdings" pitchFamily="2" charset="2"/>
              </a:rPr>
              <a:t>SdS</a:t>
            </a:r>
            <a:r>
              <a:rPr lang="en-US" sz="2500" dirty="0">
                <a:sym typeface="Wingdings" pitchFamily="2" charset="2"/>
              </a:rPr>
              <a:t>, and we also need to determine if those same signals are available when the child wakes up multiple times each night.</a:t>
            </a:r>
          </a:p>
          <a:p>
            <a:endParaRPr lang="en-US" b="1" dirty="0" smtClean="0"/>
          </a:p>
        </p:txBody>
      </p:sp>
      <p:sp>
        <p:nvSpPr>
          <p:cNvPr id="4" name="Slide Number Placeholder 3"/>
          <p:cNvSpPr>
            <a:spLocks noGrp="1"/>
          </p:cNvSpPr>
          <p:nvPr>
            <p:ph type="sldNum" sz="quarter" idx="10"/>
          </p:nvPr>
        </p:nvSpPr>
        <p:spPr/>
        <p:txBody>
          <a:bodyPr/>
          <a:lstStyle/>
          <a:p>
            <a:fld id="{6312EACC-0809-4BF3-A1FA-4216C5707E6B}" type="slidenum">
              <a:rPr lang="en-US" smtClean="0"/>
              <a:pPr/>
              <a:t>19</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p:cNvSpPr>
            <a:spLocks noGrp="1" noRot="1" noChangeAspect="1" noChangeArrowheads="1" noTextEdit="1"/>
          </p:cNvSpPr>
          <p:nvPr>
            <p:ph type="sldImg"/>
          </p:nvPr>
        </p:nvSpPr>
        <p:spPr>
          <a:xfrm>
            <a:off x="1257300" y="719138"/>
            <a:ext cx="4802188" cy="3600450"/>
          </a:xfrm>
          <a:ln/>
        </p:spPr>
      </p:sp>
      <p:sp>
        <p:nvSpPr>
          <p:cNvPr id="58371" name="Rectangle 3"/>
          <p:cNvSpPr>
            <a:spLocks noGrp="1" noChangeArrowheads="1"/>
          </p:cNvSpPr>
          <p:nvPr>
            <p:ph type="body" idx="1"/>
          </p:nvPr>
        </p:nvSpPr>
        <p:spPr>
          <a:xfrm>
            <a:off x="112243" y="4332160"/>
            <a:ext cx="7071360" cy="5194092"/>
          </a:xfrm>
          <a:noFill/>
          <a:ln w="9525"/>
        </p:spPr>
        <p:txBody>
          <a:bodyPr>
            <a:noAutofit/>
          </a:bodyPr>
          <a:lstStyle/>
          <a:p>
            <a:r>
              <a:rPr lang="en-US" b="0" baseline="0" dirty="0" smtClean="0">
                <a:cs typeface="Times New Roman" pitchFamily="18" charset="0"/>
              </a:rPr>
              <a:t>Let’s start with some big ideas. The most important assumption of behavior analysis, and arguably the field’s greatest contribution is that</a:t>
            </a:r>
            <a:r>
              <a:rPr lang="en-US" b="0" dirty="0" smtClean="0">
                <a:cs typeface="Times New Roman" pitchFamily="18" charset="0"/>
              </a:rPr>
              <a:t> important behavior is learned--meaning that </a:t>
            </a:r>
            <a:r>
              <a:rPr lang="en-US" b="0" baseline="0" dirty="0" smtClean="0">
                <a:cs typeface="Times New Roman" pitchFamily="18" charset="0"/>
              </a:rPr>
              <a:t>important behavior, like falling asleep quickly or engaging in behavior that interferes with falling asleep </a:t>
            </a:r>
            <a:r>
              <a:rPr lang="en-US" b="0" dirty="0" smtClean="0">
                <a:cs typeface="Times New Roman" pitchFamily="18" charset="0"/>
              </a:rPr>
              <a:t>is influenced by its outcomes, past and present, and by its present</a:t>
            </a:r>
            <a:r>
              <a:rPr lang="en-US" b="0" baseline="0" dirty="0" smtClean="0">
                <a:cs typeface="Times New Roman" pitchFamily="18" charset="0"/>
              </a:rPr>
              <a:t> context. And that most deficits, including sleep problems, are seen skill deficits and are therefore best characterized as teaching opportunities. Given these assumptions, I will focus today on helping you teach your son, daughter or client to fall asleep and stay asleep at the right times.</a:t>
            </a:r>
            <a:endParaRPr lang="en-US" sz="1200" b="1" dirty="0">
              <a:cs typeface="Times New Roman" pitchFamily="18" charset="0"/>
            </a:endParaRPr>
          </a:p>
          <a:p>
            <a:endParaRPr lang="en-US" sz="1200" dirty="0"/>
          </a:p>
          <a:p>
            <a:pPr defTabSz="960914">
              <a:defRPr/>
            </a:pPr>
            <a:r>
              <a:rPr lang="en-US" sz="1300" dirty="0"/>
              <a:t>The approach I will describe is effective (it works). </a:t>
            </a:r>
            <a:r>
              <a:rPr lang="en-US" sz="1300" dirty="0">
                <a:cs typeface="Times New Roman" pitchFamily="18" charset="0"/>
              </a:rPr>
              <a:t>The criterion for saying something works is very high in behavior analysis and still there is quite a bit of evidence behind behavior-analytic methods for addressing sleep problems.</a:t>
            </a:r>
          </a:p>
          <a:p>
            <a:endParaRPr lang="en-US" sz="1300" dirty="0"/>
          </a:p>
          <a:p>
            <a:r>
              <a:rPr lang="en-US" sz="1300" dirty="0"/>
              <a:t>The approach I will describe is practical. I will only focus on strategies that parents can and want to do.</a:t>
            </a:r>
          </a:p>
          <a:p>
            <a:endParaRPr lang="en-US" sz="1300" dirty="0"/>
          </a:p>
          <a:p>
            <a:r>
              <a:rPr lang="en-US" sz="1300" dirty="0"/>
              <a:t>It is also hopeful. The hope can be found in commitments like:….I believe everybody can learn. I believe everybody can sleep through the night. Autism is not a life sentence of sleepless nights, as you will see they just come along for the ride. I believe everybody can learn to follow instructions. I believe everybody can learn to communicate their wants and needs to others, and I believe that everybody can get their wants and needs met without engaging in problem behavior. These commitments permeate the model I will review today.</a:t>
            </a:r>
          </a:p>
          <a:p>
            <a:endParaRPr lang="en-US" sz="1300" dirty="0"/>
          </a:p>
          <a:p>
            <a:r>
              <a:rPr lang="en-US" sz="1300" dirty="0"/>
              <a:t>Finally, I believe this approach for sleep problems as well as other comprehensive and research-based behavior analytic solutions are among the most dignifying approaches to the unique problems associated with autism. This assertion may not jibe with your current impression of behavior analytic solutions, but I think we will be in agreement by the end of our time together this afternoon.</a:t>
            </a:r>
            <a:endParaRPr lang="en-US" sz="1300" dirty="0">
              <a:cs typeface="Times New Roman" pitchFamily="18" charset="0"/>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0" dirty="0" smtClean="0"/>
              <a:t>It</a:t>
            </a:r>
            <a:r>
              <a:rPr lang="en-US" b="0" baseline="0" dirty="0" smtClean="0"/>
              <a:t> doesn’t stop there, because there is a second, more insidious contingency usually operating in the environment of someone with a sleep problem. We need to do a little digging to see what behaviors are occurring before and when the child is not sleeping.</a:t>
            </a:r>
            <a:endParaRPr lang="en-US" b="0" dirty="0" smtClean="0"/>
          </a:p>
        </p:txBody>
      </p:sp>
      <p:sp>
        <p:nvSpPr>
          <p:cNvPr id="4" name="Slide Number Placeholder 3"/>
          <p:cNvSpPr>
            <a:spLocks noGrp="1"/>
          </p:cNvSpPr>
          <p:nvPr>
            <p:ph type="sldNum" sz="quarter" idx="10"/>
          </p:nvPr>
        </p:nvSpPr>
        <p:spPr/>
        <p:txBody>
          <a:bodyPr/>
          <a:lstStyle/>
          <a:p>
            <a:fld id="{6312EACC-0809-4BF3-A1FA-4216C5707E6B}" type="slidenum">
              <a:rPr lang="en-US" smtClean="0"/>
              <a:pPr/>
              <a:t>20</a:t>
            </a:fld>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0" dirty="0" smtClean="0"/>
              <a:t>We then need to determine the</a:t>
            </a:r>
            <a:r>
              <a:rPr lang="en-US" b="0" baseline="0" dirty="0" smtClean="0"/>
              <a:t> </a:t>
            </a:r>
            <a:r>
              <a:rPr lang="en-US" b="0" baseline="0" dirty="0" err="1" smtClean="0"/>
              <a:t>reinforcers</a:t>
            </a:r>
            <a:r>
              <a:rPr lang="en-US" b="0" baseline="0" dirty="0" smtClean="0"/>
              <a:t> for these behaviors.</a:t>
            </a:r>
            <a:endParaRPr lang="en-US" b="0" dirty="0" smtClean="0"/>
          </a:p>
        </p:txBody>
      </p:sp>
      <p:sp>
        <p:nvSpPr>
          <p:cNvPr id="4" name="Slide Number Placeholder 3"/>
          <p:cNvSpPr>
            <a:spLocks noGrp="1"/>
          </p:cNvSpPr>
          <p:nvPr>
            <p:ph type="sldNum" sz="quarter" idx="10"/>
          </p:nvPr>
        </p:nvSpPr>
        <p:spPr/>
        <p:txBody>
          <a:bodyPr/>
          <a:lstStyle/>
          <a:p>
            <a:fld id="{6312EACC-0809-4BF3-A1FA-4216C5707E6B}" type="slidenum">
              <a:rPr lang="en-US" smtClean="0"/>
              <a:pPr/>
              <a:t>21</a:t>
            </a:fld>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0" dirty="0" smtClean="0"/>
              <a:t>And the EOs for these behaviors….</a:t>
            </a:r>
          </a:p>
        </p:txBody>
      </p:sp>
      <p:sp>
        <p:nvSpPr>
          <p:cNvPr id="4" name="Slide Number Placeholder 3"/>
          <p:cNvSpPr>
            <a:spLocks noGrp="1"/>
          </p:cNvSpPr>
          <p:nvPr>
            <p:ph type="sldNum" sz="quarter" idx="10"/>
          </p:nvPr>
        </p:nvSpPr>
        <p:spPr/>
        <p:txBody>
          <a:bodyPr/>
          <a:lstStyle/>
          <a:p>
            <a:fld id="{6312EACC-0809-4BF3-A1FA-4216C5707E6B}" type="slidenum">
              <a:rPr lang="en-US" smtClean="0"/>
              <a:pPr/>
              <a:t>22</a:t>
            </a:fld>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0" dirty="0" smtClean="0"/>
              <a:t>And the </a:t>
            </a:r>
            <a:r>
              <a:rPr lang="en-US" b="0" dirty="0" err="1" smtClean="0"/>
              <a:t>SdS</a:t>
            </a:r>
            <a:r>
              <a:rPr lang="en-US" b="0" dirty="0" smtClean="0"/>
              <a:t> for these behaviors</a:t>
            </a:r>
          </a:p>
        </p:txBody>
      </p:sp>
      <p:sp>
        <p:nvSpPr>
          <p:cNvPr id="4" name="Slide Number Placeholder 3"/>
          <p:cNvSpPr>
            <a:spLocks noGrp="1"/>
          </p:cNvSpPr>
          <p:nvPr>
            <p:ph type="sldNum" sz="quarter" idx="10"/>
          </p:nvPr>
        </p:nvSpPr>
        <p:spPr/>
        <p:txBody>
          <a:bodyPr/>
          <a:lstStyle/>
          <a:p>
            <a:fld id="{6312EACC-0809-4BF3-A1FA-4216C5707E6B}" type="slidenum">
              <a:rPr lang="en-US" smtClean="0"/>
              <a:pPr/>
              <a:t>23</a:t>
            </a:fld>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20000"/>
          </a:bodyPr>
          <a:lstStyle/>
          <a:p>
            <a:pPr>
              <a:lnSpc>
                <a:spcPct val="150000"/>
              </a:lnSpc>
            </a:pPr>
            <a:r>
              <a:rPr lang="en-US" b="0" dirty="0" smtClean="0"/>
              <a:t>So,</a:t>
            </a:r>
            <a:r>
              <a:rPr lang="en-US" b="0" baseline="0" dirty="0" smtClean="0"/>
              <a:t> in a nutshell, how do we help families with sleep problems. </a:t>
            </a:r>
            <a:r>
              <a:rPr lang="en-US" b="0" dirty="0" smtClean="0"/>
              <a:t>We first rely on</a:t>
            </a:r>
            <a:r>
              <a:rPr lang="en-US" b="0" baseline="0" dirty="0" smtClean="0"/>
              <a:t> a little knowledge of </a:t>
            </a:r>
            <a:r>
              <a:rPr lang="en-US" dirty="0">
                <a:sym typeface="Wingdings" pitchFamily="2" charset="2"/>
              </a:rPr>
              <a:t>common sleep EOs and SDs, common sleep interfering behaviors, and their reinforcers, and related EOs, and SDs.  </a:t>
            </a:r>
          </a:p>
          <a:p>
            <a:pPr>
              <a:lnSpc>
                <a:spcPct val="150000"/>
              </a:lnSpc>
            </a:pPr>
            <a:endParaRPr lang="en-US" dirty="0">
              <a:sym typeface="Wingdings" pitchFamily="2" charset="2"/>
            </a:endParaRPr>
          </a:p>
          <a:p>
            <a:pPr>
              <a:lnSpc>
                <a:spcPct val="150000"/>
              </a:lnSpc>
            </a:pPr>
            <a:r>
              <a:rPr lang="en-US" dirty="0">
                <a:sym typeface="Wingdings" pitchFamily="2" charset="2"/>
              </a:rPr>
              <a:t>*We use this knowledge, which was formed from years of empirical research by others, to develop an </a:t>
            </a:r>
            <a:r>
              <a:rPr lang="en-US" dirty="0">
                <a:solidFill>
                  <a:srgbClr val="00B050"/>
                </a:solidFill>
                <a:sym typeface="Wingdings" pitchFamily="2" charset="2"/>
              </a:rPr>
              <a:t>open-ended indirect assessment, an interview tool, </a:t>
            </a:r>
            <a:r>
              <a:rPr lang="en-US" dirty="0">
                <a:sym typeface="Wingdings" pitchFamily="2" charset="2"/>
              </a:rPr>
              <a:t>to identify personally relevant factors entering into the contingencies just described. You have one of these assessments in your packet. Please feel free to use, make copies, and distribute it.</a:t>
            </a:r>
          </a:p>
          <a:p>
            <a:pPr>
              <a:lnSpc>
                <a:spcPct val="150000"/>
              </a:lnSpc>
            </a:pPr>
            <a:endParaRPr lang="en-US" dirty="0">
              <a:sym typeface="Wingdings" pitchFamily="2" charset="2"/>
            </a:endParaRPr>
          </a:p>
          <a:p>
            <a:pPr>
              <a:lnSpc>
                <a:spcPct val="150000"/>
              </a:lnSpc>
            </a:pPr>
            <a:r>
              <a:rPr lang="en-US" dirty="0">
                <a:sym typeface="Wingdings" pitchFamily="2" charset="2"/>
              </a:rPr>
              <a:t>*We then work with parents to develop a doable treatment that is based on this general understanding of the conditions that promote falling and staying asleep and based on the personal factors identified in the interview. I am going to review the essential components </a:t>
            </a:r>
            <a:r>
              <a:rPr lang="en-US" dirty="0" err="1">
                <a:sym typeface="Wingdings" pitchFamily="2" charset="2"/>
              </a:rPr>
              <a:t>oif</a:t>
            </a:r>
            <a:r>
              <a:rPr lang="en-US" dirty="0">
                <a:sym typeface="Wingdings" pitchFamily="2" charset="2"/>
              </a:rPr>
              <a:t> this process now and then share some data that resulted from the process.</a:t>
            </a:r>
          </a:p>
          <a:p>
            <a:endParaRPr lang="en-US" b="0" dirty="0" smtClean="0"/>
          </a:p>
        </p:txBody>
      </p:sp>
      <p:sp>
        <p:nvSpPr>
          <p:cNvPr id="4" name="Slide Number Placeholder 3"/>
          <p:cNvSpPr>
            <a:spLocks noGrp="1"/>
          </p:cNvSpPr>
          <p:nvPr>
            <p:ph type="sldNum" sz="quarter" idx="10"/>
          </p:nvPr>
        </p:nvSpPr>
        <p:spPr/>
        <p:txBody>
          <a:bodyPr/>
          <a:lstStyle/>
          <a:p>
            <a:fld id="{6312EACC-0809-4BF3-A1FA-4216C5707E6B}" type="slidenum">
              <a:rPr lang="en-US" smtClean="0"/>
              <a:pPr/>
              <a:t>24</a:t>
            </a:fld>
            <a:endParaRPr 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lnSpc>
                <a:spcPct val="150000"/>
              </a:lnSpc>
            </a:pPr>
            <a:r>
              <a:rPr lang="en-US" b="0" dirty="0" smtClean="0"/>
              <a:t> </a:t>
            </a:r>
          </a:p>
        </p:txBody>
      </p:sp>
      <p:sp>
        <p:nvSpPr>
          <p:cNvPr id="4" name="Slide Number Placeholder 3"/>
          <p:cNvSpPr>
            <a:spLocks noGrp="1"/>
          </p:cNvSpPr>
          <p:nvPr>
            <p:ph type="sldNum" sz="quarter" idx="10"/>
          </p:nvPr>
        </p:nvSpPr>
        <p:spPr/>
        <p:txBody>
          <a:bodyPr/>
          <a:lstStyle/>
          <a:p>
            <a:fld id="{6312EACC-0809-4BF3-A1FA-4216C5707E6B}" type="slidenum">
              <a:rPr lang="en-US" smtClean="0"/>
              <a:pPr/>
              <a:t>25</a:t>
            </a:fld>
            <a:endParaRPr 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D8A29FAB-8D05-474B-875E-B36CA27A410D}" type="slidenum">
              <a:rPr lang="en-US" smtClean="0"/>
              <a:pPr/>
              <a:t>26</a:t>
            </a:fld>
            <a:endParaRPr 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D8A29FAB-8D05-474B-875E-B36CA27A410D}" type="slidenum">
              <a:rPr lang="en-US" smtClean="0"/>
              <a:pPr/>
              <a:t>27</a:t>
            </a:fld>
            <a:endParaRPr 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D8A29FAB-8D05-474B-875E-B36CA27A410D}" type="slidenum">
              <a:rPr lang="en-US" smtClean="0"/>
              <a:pPr/>
              <a:t>28</a:t>
            </a:fld>
            <a:endParaRPr 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D8A29FAB-8D05-474B-875E-B36CA27A410D}" type="slidenum">
              <a:rPr lang="en-US" smtClean="0"/>
              <a:pPr/>
              <a:t>29</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p:cNvSpPr>
            <a:spLocks noGrp="1" noRot="1" noChangeAspect="1" noChangeArrowheads="1" noTextEdit="1"/>
          </p:cNvSpPr>
          <p:nvPr>
            <p:ph type="sldImg"/>
          </p:nvPr>
        </p:nvSpPr>
        <p:spPr>
          <a:xfrm>
            <a:off x="1257300" y="719138"/>
            <a:ext cx="4802188" cy="3600450"/>
          </a:xfrm>
          <a:ln/>
        </p:spPr>
      </p:sp>
      <p:sp>
        <p:nvSpPr>
          <p:cNvPr id="58371" name="Rectangle 3"/>
          <p:cNvSpPr>
            <a:spLocks noGrp="1" noChangeArrowheads="1"/>
          </p:cNvSpPr>
          <p:nvPr>
            <p:ph type="body" idx="1"/>
          </p:nvPr>
        </p:nvSpPr>
        <p:spPr>
          <a:xfrm>
            <a:off x="112243" y="4332160"/>
            <a:ext cx="7071360" cy="5194092"/>
          </a:xfrm>
          <a:noFill/>
          <a:ln w="9525"/>
        </p:spPr>
        <p:txBody>
          <a:bodyPr>
            <a:noAutofit/>
          </a:bodyPr>
          <a:lstStyle/>
          <a:p>
            <a:r>
              <a:rPr lang="en-US" b="0" baseline="0" dirty="0" smtClean="0">
                <a:cs typeface="Times New Roman" pitchFamily="18" charset="0"/>
              </a:rPr>
              <a:t>Let’s start with some big ideas. The most important assumption of behavior analysis, and arguably the field’s greatest contribution is that</a:t>
            </a:r>
            <a:r>
              <a:rPr lang="en-US" b="0" dirty="0" smtClean="0">
                <a:cs typeface="Times New Roman" pitchFamily="18" charset="0"/>
              </a:rPr>
              <a:t> important behavior is learned--meaning that </a:t>
            </a:r>
            <a:r>
              <a:rPr lang="en-US" b="0" baseline="0" dirty="0" smtClean="0">
                <a:cs typeface="Times New Roman" pitchFamily="18" charset="0"/>
              </a:rPr>
              <a:t>important behavior, like falling asleep quickly or engaging in behavior that interferes with falling asleep </a:t>
            </a:r>
            <a:r>
              <a:rPr lang="en-US" b="0" dirty="0" smtClean="0">
                <a:cs typeface="Times New Roman" pitchFamily="18" charset="0"/>
              </a:rPr>
              <a:t>is influenced by its outcomes, past and present, and by its present</a:t>
            </a:r>
            <a:r>
              <a:rPr lang="en-US" b="0" baseline="0" dirty="0" smtClean="0">
                <a:cs typeface="Times New Roman" pitchFamily="18" charset="0"/>
              </a:rPr>
              <a:t> context. And that most deficits, including sleep problems, are seen skill deficits and are therefore best characterized as teaching opportunities. Given these assumptions, I will focus today on helping you teach your son, daughter or client to fall asleep and stay asleep at the right times.</a:t>
            </a:r>
            <a:endParaRPr lang="en-US" sz="1200" b="1" dirty="0">
              <a:cs typeface="Times New Roman" pitchFamily="18" charset="0"/>
            </a:endParaRPr>
          </a:p>
          <a:p>
            <a:endParaRPr lang="en-US" sz="1200" dirty="0"/>
          </a:p>
          <a:p>
            <a:pPr defTabSz="960914">
              <a:defRPr/>
            </a:pPr>
            <a:r>
              <a:rPr lang="en-US" sz="1300" dirty="0"/>
              <a:t>The approach I will describe is effective (it works). </a:t>
            </a:r>
            <a:r>
              <a:rPr lang="en-US" sz="1300" dirty="0">
                <a:cs typeface="Times New Roman" pitchFamily="18" charset="0"/>
              </a:rPr>
              <a:t>The criterion for saying something works is very high in behavior analysis and still there is quite a bit of evidence behind behavior-analytic methods for addressing sleep problems.</a:t>
            </a:r>
          </a:p>
          <a:p>
            <a:endParaRPr lang="en-US" sz="1300" dirty="0"/>
          </a:p>
          <a:p>
            <a:r>
              <a:rPr lang="en-US" sz="1300" dirty="0"/>
              <a:t>The approach I will describe is practical. I will only focus on strategies that parents can and want to do.</a:t>
            </a:r>
          </a:p>
          <a:p>
            <a:endParaRPr lang="en-US" sz="1300" dirty="0"/>
          </a:p>
          <a:p>
            <a:r>
              <a:rPr lang="en-US" sz="1300" dirty="0"/>
              <a:t>It is also hopeful. The hope can be found in commitments like:….I believe everybody can learn. I believe everybody can sleep through the night. Autism is not a life sentence of sleepless nights, as you will see they just come along for the ride. I believe everybody can learn to follow instructions. I believe everybody can learn to communicate their wants and needs to others, and I believe that everybody can get their wants and needs met without engaging in problem behavior. These commitments permeate the model I will review today.</a:t>
            </a:r>
          </a:p>
          <a:p>
            <a:endParaRPr lang="en-US" sz="1300" dirty="0"/>
          </a:p>
          <a:p>
            <a:r>
              <a:rPr lang="en-US" sz="1300" dirty="0"/>
              <a:t>Finally, I believe this approach for sleep problems as well as other comprehensive and research-based behavior analytic solutions are among the most dignifying approaches to the unique problems associated with autism. This assertion may not jibe with your current impression of behavior analytic solutions, but I think we will be in agreement by the end of our time together this afternoon.</a:t>
            </a:r>
            <a:endParaRPr lang="en-US" sz="1300" dirty="0">
              <a:cs typeface="Times New Roman" pitchFamily="18" charset="0"/>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D8A29FAB-8D05-474B-875E-B36CA27A410D}" type="slidenum">
              <a:rPr lang="en-US" smtClean="0"/>
              <a:pPr/>
              <a:t>30</a:t>
            </a:fld>
            <a:endParaRPr 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Here are the sleep onset delays during the baselines</a:t>
            </a:r>
            <a:r>
              <a:rPr lang="en-US" baseline="0" dirty="0" smtClean="0"/>
              <a:t> for the three boys. Characterized by high variability.</a:t>
            </a:r>
          </a:p>
          <a:p>
            <a:endParaRPr lang="en-US" baseline="0" dirty="0" smtClean="0"/>
          </a:p>
          <a:p>
            <a:r>
              <a:rPr lang="en-US" baseline="0" dirty="0" smtClean="0"/>
              <a:t>The clients we have currently enrolled in our treatment program have sleep onset delays of 2 to 4 hours. It was less severe with these boys.</a:t>
            </a:r>
            <a:endParaRPr lang="en-US" dirty="0"/>
          </a:p>
        </p:txBody>
      </p:sp>
      <p:sp>
        <p:nvSpPr>
          <p:cNvPr id="4" name="Slide Number Placeholder 3"/>
          <p:cNvSpPr>
            <a:spLocks noGrp="1"/>
          </p:cNvSpPr>
          <p:nvPr>
            <p:ph type="sldNum" sz="quarter" idx="10"/>
          </p:nvPr>
        </p:nvSpPr>
        <p:spPr/>
        <p:txBody>
          <a:bodyPr/>
          <a:lstStyle/>
          <a:p>
            <a:fld id="{D8A29FAB-8D05-474B-875E-B36CA27A410D}" type="slidenum">
              <a:rPr lang="en-US" smtClean="0"/>
              <a:pPr/>
              <a:t>31</a:t>
            </a:fld>
            <a:endParaRPr lang="en-US"/>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lvl="1">
              <a:buClr>
                <a:srgbClr val="0067B4"/>
              </a:buClr>
            </a:pPr>
            <a:r>
              <a:rPr lang="en-US" dirty="0" smtClean="0"/>
              <a:t>When we inquired about the acceptability</a:t>
            </a:r>
            <a:r>
              <a:rPr lang="en-US" baseline="0" dirty="0" smtClean="0"/>
              <a:t> of the assessment and treatment, the satisfaction with the amount of improvement in sleep, and in the helpfulness of the consultation process in general, parents provided high marks. </a:t>
            </a:r>
            <a:endParaRPr lang="en-US" dirty="0" smtClean="0"/>
          </a:p>
        </p:txBody>
      </p:sp>
      <p:sp>
        <p:nvSpPr>
          <p:cNvPr id="4" name="Slide Number Placeholder 3"/>
          <p:cNvSpPr>
            <a:spLocks noGrp="1"/>
          </p:cNvSpPr>
          <p:nvPr>
            <p:ph type="sldNum" sz="quarter" idx="10"/>
          </p:nvPr>
        </p:nvSpPr>
        <p:spPr/>
        <p:txBody>
          <a:bodyPr/>
          <a:lstStyle/>
          <a:p>
            <a:fld id="{D8A29FAB-8D05-474B-875E-B36CA27A410D}" type="slidenum">
              <a:rPr lang="en-US" smtClean="0"/>
              <a:pPr/>
              <a:t>32</a:t>
            </a:fld>
            <a:endParaRPr lang="en-US"/>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Here are the sleep onset delays during the baselines</a:t>
            </a:r>
            <a:r>
              <a:rPr lang="en-US" baseline="0" dirty="0" smtClean="0"/>
              <a:t> for the three boys. Characterized by high variability.</a:t>
            </a:r>
          </a:p>
          <a:p>
            <a:endParaRPr lang="en-US" baseline="0" dirty="0" smtClean="0"/>
          </a:p>
          <a:p>
            <a:r>
              <a:rPr lang="en-US" baseline="0" dirty="0" smtClean="0"/>
              <a:t>The clients we have currently enrolled in our treatment program have sleep onset delays of 2 to 4 hours. It was less severe with these boys.</a:t>
            </a:r>
            <a:endParaRPr lang="en-US" dirty="0"/>
          </a:p>
        </p:txBody>
      </p:sp>
      <p:sp>
        <p:nvSpPr>
          <p:cNvPr id="4" name="Slide Number Placeholder 3"/>
          <p:cNvSpPr>
            <a:spLocks noGrp="1"/>
          </p:cNvSpPr>
          <p:nvPr>
            <p:ph type="sldNum" sz="quarter" idx="10"/>
          </p:nvPr>
        </p:nvSpPr>
        <p:spPr/>
        <p:txBody>
          <a:bodyPr/>
          <a:lstStyle/>
          <a:p>
            <a:fld id="{D8A29FAB-8D05-474B-875E-B36CA27A410D}" type="slidenum">
              <a:rPr lang="en-US" smtClean="0"/>
              <a:pPr/>
              <a:t>33</a:t>
            </a:fld>
            <a:endParaRPr lang="en-US"/>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To address the EOs for sleep, in other words, to make sure sleep</a:t>
            </a:r>
            <a:r>
              <a:rPr lang="en-US" baseline="0" dirty="0" smtClean="0"/>
              <a:t> is valuable throughout the expected sleep time, </a:t>
            </a:r>
          </a:p>
          <a:p>
            <a:endParaRPr lang="en-US" baseline="0" dirty="0" smtClean="0"/>
          </a:p>
          <a:p>
            <a:r>
              <a:rPr lang="en-US" dirty="0" smtClean="0"/>
              <a:t>we need to first figure out how much sleep</a:t>
            </a:r>
            <a:r>
              <a:rPr lang="en-US" baseline="0" dirty="0" smtClean="0"/>
              <a:t> the child needs (or, said another way, the amount of time </a:t>
            </a:r>
            <a:r>
              <a:rPr lang="en-US" dirty="0" smtClean="0"/>
              <a:t>sleep would be valuable to a particular child.)</a:t>
            </a:r>
            <a:r>
              <a:rPr lang="en-US" baseline="0" dirty="0" smtClean="0"/>
              <a:t> Through surveys and direct observation of good sleepers under laboratory conditions without any sleep cues (no natural light, clocks, etc.), researchers have found a strong positive correlations between age and amount of sleep experienced by children and young adults</a:t>
            </a:r>
          </a:p>
        </p:txBody>
      </p:sp>
      <p:sp>
        <p:nvSpPr>
          <p:cNvPr id="4" name="Slide Number Placeholder 3"/>
          <p:cNvSpPr>
            <a:spLocks noGrp="1"/>
          </p:cNvSpPr>
          <p:nvPr>
            <p:ph type="sldNum" sz="quarter" idx="10"/>
          </p:nvPr>
        </p:nvSpPr>
        <p:spPr/>
        <p:txBody>
          <a:bodyPr/>
          <a:lstStyle/>
          <a:p>
            <a:fld id="{6312EACC-0809-4BF3-A1FA-4216C5707E6B}" type="slidenum">
              <a:rPr lang="en-US" smtClean="0"/>
              <a:pPr/>
              <a:t>34</a:t>
            </a:fld>
            <a:endParaRPr lang="en-US"/>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Here</a:t>
            </a:r>
            <a:r>
              <a:rPr lang="en-US" baseline="0" dirty="0" smtClean="0"/>
              <a:t> is a typical table that teaches us how much sleep a child “needs” based exclusively on their age. We primarily rely on this chart. </a:t>
            </a:r>
          </a:p>
          <a:p>
            <a:endParaRPr lang="en-US" baseline="0" dirty="0" smtClean="0"/>
          </a:p>
          <a:p>
            <a:r>
              <a:rPr lang="en-US" baseline="0" dirty="0" smtClean="0"/>
              <a:t>We also rely on children’s response to our treatment to adjust the amount of time the child is expected to sleep.</a:t>
            </a:r>
          </a:p>
          <a:p>
            <a:endParaRPr lang="en-US" baseline="0" dirty="0" smtClean="0"/>
          </a:p>
        </p:txBody>
      </p:sp>
      <p:sp>
        <p:nvSpPr>
          <p:cNvPr id="4" name="Slide Number Placeholder 3"/>
          <p:cNvSpPr>
            <a:spLocks noGrp="1"/>
          </p:cNvSpPr>
          <p:nvPr>
            <p:ph type="sldNum" sz="quarter" idx="10"/>
          </p:nvPr>
        </p:nvSpPr>
        <p:spPr/>
        <p:txBody>
          <a:bodyPr/>
          <a:lstStyle/>
          <a:p>
            <a:fld id="{6312EACC-0809-4BF3-A1FA-4216C5707E6B}" type="slidenum">
              <a:rPr lang="en-US" smtClean="0"/>
              <a:pPr/>
              <a:t>35</a:t>
            </a:fld>
            <a:endParaRPr lang="en-US"/>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Ferber</a:t>
            </a:r>
            <a:r>
              <a:rPr lang="en-US" baseline="0" dirty="0" smtClean="0"/>
              <a:t> reports that the range is quite minimal—generally a half hour on either side</a:t>
            </a:r>
          </a:p>
          <a:p>
            <a:endParaRPr lang="en-US" baseline="0" dirty="0" smtClean="0"/>
          </a:p>
        </p:txBody>
      </p:sp>
      <p:sp>
        <p:nvSpPr>
          <p:cNvPr id="4" name="Slide Number Placeholder 3"/>
          <p:cNvSpPr>
            <a:spLocks noGrp="1"/>
          </p:cNvSpPr>
          <p:nvPr>
            <p:ph type="sldNum" sz="quarter" idx="10"/>
          </p:nvPr>
        </p:nvSpPr>
        <p:spPr/>
        <p:txBody>
          <a:bodyPr/>
          <a:lstStyle/>
          <a:p>
            <a:fld id="{6312EACC-0809-4BF3-A1FA-4216C5707E6B}" type="slidenum">
              <a:rPr lang="en-US" smtClean="0"/>
              <a:pPr/>
              <a:t>36</a:t>
            </a:fld>
            <a:endParaRPr lang="en-US"/>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It is very important to understand that difficulty falling asleep, staying asleep through the night, and</a:t>
            </a:r>
            <a:r>
              <a:rPr lang="en-US" baseline="0" dirty="0" smtClean="0"/>
              <a:t> even</a:t>
            </a:r>
            <a:r>
              <a:rPr lang="en-US" dirty="0" smtClean="0"/>
              <a:t> complying with nighttime routines may occur if child is expected to be in bed too long.</a:t>
            </a:r>
          </a:p>
          <a:p>
            <a:endParaRPr lang="en-US" dirty="0" smtClean="0"/>
          </a:p>
          <a:p>
            <a:r>
              <a:rPr lang="en-US" dirty="0" smtClean="0"/>
              <a:t>Difficulty waking up in the morning or day-time tiredness may be related to child being in bed for too short of a time.</a:t>
            </a:r>
            <a:r>
              <a:rPr lang="en-US" baseline="0" dirty="0" smtClean="0"/>
              <a:t> </a:t>
            </a:r>
            <a:r>
              <a:rPr lang="en-US" dirty="0" smtClean="0"/>
              <a:t>So the implication is clear that</a:t>
            </a:r>
            <a:r>
              <a:rPr lang="en-US" baseline="0" dirty="0" smtClean="0"/>
              <a:t> we need to select the right sleep total for our children.</a:t>
            </a:r>
            <a:endParaRPr lang="en-US" dirty="0" smtClean="0"/>
          </a:p>
          <a:p>
            <a:endParaRPr lang="en-US" dirty="0"/>
          </a:p>
        </p:txBody>
      </p:sp>
      <p:sp>
        <p:nvSpPr>
          <p:cNvPr id="4" name="Slide Number Placeholder 3"/>
          <p:cNvSpPr>
            <a:spLocks noGrp="1"/>
          </p:cNvSpPr>
          <p:nvPr>
            <p:ph type="sldNum" sz="quarter" idx="10"/>
          </p:nvPr>
        </p:nvSpPr>
        <p:spPr/>
        <p:txBody>
          <a:bodyPr/>
          <a:lstStyle/>
          <a:p>
            <a:fld id="{6312EACC-0809-4BF3-A1FA-4216C5707E6B}" type="slidenum">
              <a:rPr lang="en-US" smtClean="0"/>
              <a:pPr/>
              <a:t>37</a:t>
            </a:fld>
            <a:endParaRPr lang="en-US"/>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 Here is another point</a:t>
            </a:r>
            <a:r>
              <a:rPr lang="en-US" baseline="0" dirty="0" smtClean="0"/>
              <a:t> to consider with scheduling.</a:t>
            </a:r>
            <a:r>
              <a:rPr lang="en-US" dirty="0" smtClean="0"/>
              <a:t> We</a:t>
            </a:r>
            <a:r>
              <a:rPr lang="en-US" baseline="0" dirty="0" smtClean="0"/>
              <a:t> are not like batteries! We don’t empty and juice up in a linear way.</a:t>
            </a:r>
            <a:endParaRPr lang="en-US" dirty="0" smtClean="0"/>
          </a:p>
        </p:txBody>
      </p:sp>
      <p:sp>
        <p:nvSpPr>
          <p:cNvPr id="4" name="Slide Number Placeholder 3"/>
          <p:cNvSpPr>
            <a:spLocks noGrp="1"/>
          </p:cNvSpPr>
          <p:nvPr>
            <p:ph type="sldNum" sz="quarter" idx="10"/>
          </p:nvPr>
        </p:nvSpPr>
        <p:spPr/>
        <p:txBody>
          <a:bodyPr/>
          <a:lstStyle/>
          <a:p>
            <a:fld id="{6312EACC-0809-4BF3-A1FA-4216C5707E6B}" type="slidenum">
              <a:rPr lang="en-US" smtClean="0"/>
              <a:pPr/>
              <a:t>38</a:t>
            </a:fld>
            <a:endParaRPr lang="en-US"/>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i="0" dirty="0" smtClean="0"/>
              <a:t> </a:t>
            </a:r>
            <a:endParaRPr lang="en-US" dirty="0" smtClean="0"/>
          </a:p>
        </p:txBody>
      </p:sp>
      <p:sp>
        <p:nvSpPr>
          <p:cNvPr id="4" name="Slide Number Placeholder 3"/>
          <p:cNvSpPr>
            <a:spLocks noGrp="1"/>
          </p:cNvSpPr>
          <p:nvPr>
            <p:ph type="sldNum" sz="quarter" idx="10"/>
          </p:nvPr>
        </p:nvSpPr>
        <p:spPr/>
        <p:txBody>
          <a:bodyPr/>
          <a:lstStyle/>
          <a:p>
            <a:fld id="{6312EACC-0809-4BF3-A1FA-4216C5707E6B}" type="slidenum">
              <a:rPr lang="en-US" smtClean="0"/>
              <a:pPr/>
              <a:t>39</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a:p>
            <a:r>
              <a:rPr lang="en-US" b="1" dirty="0"/>
              <a:t>Let’s start by defining our goal, good sleep. </a:t>
            </a:r>
          </a:p>
          <a:p>
            <a:endParaRPr lang="en-US" b="1" dirty="0"/>
          </a:p>
          <a:p>
            <a:r>
              <a:rPr lang="en-US" b="1" dirty="0"/>
              <a:t>Already we are confronted with a challenge.  What is good sleep? In several ways, g</a:t>
            </a:r>
            <a:r>
              <a:rPr lang="en-US" b="1" dirty="0" smtClean="0"/>
              <a:t>ood sleep is like</a:t>
            </a:r>
            <a:r>
              <a:rPr lang="en-US" b="1" baseline="0" dirty="0" smtClean="0"/>
              <a:t> </a:t>
            </a:r>
            <a:r>
              <a:rPr lang="en-US" b="1" dirty="0" smtClean="0"/>
              <a:t>happiness— hard to define, but … we all know it when we experience it. </a:t>
            </a:r>
          </a:p>
          <a:p>
            <a:endParaRPr lang="en-US" b="0" dirty="0" smtClean="0"/>
          </a:p>
          <a:p>
            <a:r>
              <a:rPr lang="en-US" b="0" dirty="0" smtClean="0"/>
              <a:t>In general,</a:t>
            </a:r>
            <a:r>
              <a:rPr lang="en-US" b="0" baseline="0" dirty="0" smtClean="0"/>
              <a:t> g</a:t>
            </a:r>
            <a:r>
              <a:rPr lang="en-US" b="0" dirty="0" smtClean="0"/>
              <a:t>ood sleep is characterized by </a:t>
            </a:r>
            <a:r>
              <a:rPr lang="en-US" dirty="0" smtClean="0"/>
              <a:t>falling</a:t>
            </a:r>
            <a:r>
              <a:rPr lang="en-US" baseline="0" dirty="0" smtClean="0"/>
              <a:t> asleep quickly, staying asleep throughout the night, rising without much trouble each morning, and not feeling drowsy during the day.</a:t>
            </a:r>
          </a:p>
          <a:p>
            <a:endParaRPr lang="en-US" baseline="0" dirty="0" smtClean="0"/>
          </a:p>
          <a:p>
            <a:r>
              <a:rPr lang="en-US" baseline="0" dirty="0" smtClean="0"/>
              <a:t>What is quickly? Good sleepers routinely 1 to 2 min, 15 to 20 is acceptable.</a:t>
            </a:r>
          </a:p>
          <a:p>
            <a:endParaRPr lang="en-US" baseline="0" dirty="0" smtClean="0"/>
          </a:p>
          <a:p>
            <a:r>
              <a:rPr lang="en-US" baseline="0" dirty="0" smtClean="0"/>
              <a:t> </a:t>
            </a:r>
          </a:p>
        </p:txBody>
      </p:sp>
      <p:sp>
        <p:nvSpPr>
          <p:cNvPr id="4" name="Slide Number Placeholder 3"/>
          <p:cNvSpPr>
            <a:spLocks noGrp="1"/>
          </p:cNvSpPr>
          <p:nvPr>
            <p:ph type="sldNum" sz="quarter" idx="10"/>
          </p:nvPr>
        </p:nvSpPr>
        <p:spPr/>
        <p:txBody>
          <a:bodyPr/>
          <a:lstStyle/>
          <a:p>
            <a:fld id="{6312EACC-0809-4BF3-A1FA-4216C5707E6B}" type="slidenum">
              <a:rPr lang="en-US" smtClean="0"/>
              <a:pPr/>
              <a:t>4</a:t>
            </a:fld>
            <a:endParaRPr lang="en-US" dirty="0"/>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i="0" smtClean="0"/>
              <a:t> </a:t>
            </a:r>
            <a:endParaRPr lang="en-US" dirty="0" smtClean="0"/>
          </a:p>
        </p:txBody>
      </p:sp>
      <p:sp>
        <p:nvSpPr>
          <p:cNvPr id="4" name="Slide Number Placeholder 3"/>
          <p:cNvSpPr>
            <a:spLocks noGrp="1"/>
          </p:cNvSpPr>
          <p:nvPr>
            <p:ph type="sldNum" sz="quarter" idx="10"/>
          </p:nvPr>
        </p:nvSpPr>
        <p:spPr/>
        <p:txBody>
          <a:bodyPr/>
          <a:lstStyle/>
          <a:p>
            <a:fld id="{6312EACC-0809-4BF3-A1FA-4216C5707E6B}" type="slidenum">
              <a:rPr lang="en-US" smtClean="0"/>
              <a:pPr/>
              <a:t>40</a:t>
            </a:fld>
            <a:endParaRPr lang="en-US"/>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60914">
              <a:defRPr/>
            </a:pPr>
            <a:r>
              <a:rPr lang="en-US" dirty="0" smtClean="0"/>
              <a:t>One more factoid: Before</a:t>
            </a:r>
            <a:r>
              <a:rPr lang="en-US" baseline="0" dirty="0" smtClean="0"/>
              <a:t> we arrive at the bedtime schedule based on how long the child should be in bed, we consider this factoid: </a:t>
            </a:r>
            <a:r>
              <a:rPr lang="en-US" b="1" dirty="0"/>
              <a:t>We have a tendency </a:t>
            </a:r>
            <a:r>
              <a:rPr lang="en-US" dirty="0"/>
              <a:t>to go to bed later and wake up later each night because our biological clock runs slightly slower than the 24 hour day night cycle. </a:t>
            </a:r>
            <a:r>
              <a:rPr lang="en-US" dirty="0" err="1"/>
              <a:t>Essentialy</a:t>
            </a:r>
            <a:r>
              <a:rPr lang="en-US" dirty="0"/>
              <a:t>, we have a 24.2 hr circadian clock but a 24 </a:t>
            </a:r>
            <a:r>
              <a:rPr lang="en-US" dirty="0" err="1"/>
              <a:t>hr</a:t>
            </a:r>
            <a:r>
              <a:rPr lang="en-US" dirty="0"/>
              <a:t> day/night clock.  </a:t>
            </a:r>
          </a:p>
          <a:p>
            <a:pPr defTabSz="960914">
              <a:defRPr/>
            </a:pPr>
            <a:endParaRPr lang="en-US" dirty="0"/>
          </a:p>
          <a:p>
            <a:pPr defTabSz="960914">
              <a:defRPr/>
            </a:pPr>
            <a:r>
              <a:rPr lang="en-US" dirty="0"/>
              <a:t>Add artificial light and stimulating nighttime activity and our biological clock is off from the 24 hour day night cycle by about an hour</a:t>
            </a:r>
          </a:p>
          <a:p>
            <a:endParaRPr lang="en-US" dirty="0" smtClean="0"/>
          </a:p>
          <a:p>
            <a:r>
              <a:rPr lang="en-US" dirty="0"/>
              <a:t>This information is important to sleep treatment. Not only should we not put them in bed in the forbidden zone, we should put them in bed about an hour later than when they typically fall asleep to ensure that there is ample sleep pressure when the child is in bed.</a:t>
            </a:r>
          </a:p>
          <a:p>
            <a:endParaRPr lang="en-US" dirty="0"/>
          </a:p>
        </p:txBody>
      </p:sp>
      <p:sp>
        <p:nvSpPr>
          <p:cNvPr id="4" name="Slide Number Placeholder 3"/>
          <p:cNvSpPr>
            <a:spLocks noGrp="1"/>
          </p:cNvSpPr>
          <p:nvPr>
            <p:ph type="sldNum" sz="quarter" idx="10"/>
          </p:nvPr>
        </p:nvSpPr>
        <p:spPr/>
        <p:txBody>
          <a:bodyPr/>
          <a:lstStyle/>
          <a:p>
            <a:fld id="{6312EACC-0809-4BF3-A1FA-4216C5707E6B}" type="slidenum">
              <a:rPr lang="en-US" smtClean="0"/>
              <a:pPr/>
              <a:t>41</a:t>
            </a:fld>
            <a:endParaRPr lang="en-US"/>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 </a:t>
            </a:r>
          </a:p>
        </p:txBody>
      </p:sp>
      <p:sp>
        <p:nvSpPr>
          <p:cNvPr id="4" name="Slide Number Placeholder 3"/>
          <p:cNvSpPr>
            <a:spLocks noGrp="1"/>
          </p:cNvSpPr>
          <p:nvPr>
            <p:ph type="sldNum" sz="quarter" idx="10"/>
          </p:nvPr>
        </p:nvSpPr>
        <p:spPr/>
        <p:txBody>
          <a:bodyPr/>
          <a:lstStyle/>
          <a:p>
            <a:fld id="{6312EACC-0809-4BF3-A1FA-4216C5707E6B}" type="slidenum">
              <a:rPr lang="en-US" smtClean="0"/>
              <a:pPr/>
              <a:t>42</a:t>
            </a:fld>
            <a:endParaRPr lang="en-US"/>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60914">
              <a:defRPr/>
            </a:pPr>
            <a:r>
              <a:rPr lang="en-US" dirty="0" smtClean="0"/>
              <a:t> So, here are the implications.</a:t>
            </a:r>
          </a:p>
          <a:p>
            <a:pPr defTabSz="960914">
              <a:defRPr/>
            </a:pPr>
            <a:endParaRPr lang="en-US" dirty="0"/>
          </a:p>
          <a:p>
            <a:pPr defTabSz="960914">
              <a:defRPr/>
            </a:pPr>
            <a:r>
              <a:rPr lang="en-US" dirty="0"/>
              <a:t>Think about doing this….what is the problem? Yes, acknowledge and work through it.</a:t>
            </a:r>
          </a:p>
          <a:p>
            <a:pPr defTabSz="960914">
              <a:defRPr/>
            </a:pPr>
            <a:endParaRPr lang="en-US" dirty="0"/>
          </a:p>
          <a:p>
            <a:endParaRPr lang="en-US" dirty="0"/>
          </a:p>
        </p:txBody>
      </p:sp>
      <p:sp>
        <p:nvSpPr>
          <p:cNvPr id="4" name="Slide Number Placeholder 3"/>
          <p:cNvSpPr>
            <a:spLocks noGrp="1"/>
          </p:cNvSpPr>
          <p:nvPr>
            <p:ph type="sldNum" sz="quarter" idx="10"/>
          </p:nvPr>
        </p:nvSpPr>
        <p:spPr/>
        <p:txBody>
          <a:bodyPr/>
          <a:lstStyle/>
          <a:p>
            <a:fld id="{6312EACC-0809-4BF3-A1FA-4216C5707E6B}" type="slidenum">
              <a:rPr lang="en-US" smtClean="0"/>
              <a:pPr/>
              <a:t>43</a:t>
            </a:fld>
            <a:endParaRPr lang="en-US"/>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i="0" dirty="0" smtClean="0"/>
              <a:t>Here</a:t>
            </a:r>
            <a:r>
              <a:rPr lang="en-US" i="0" baseline="0" dirty="0" smtClean="0"/>
              <a:t> is where not recognizing  a child’s current sleep phase gets us in trouble: </a:t>
            </a:r>
            <a:r>
              <a:rPr lang="en-US" i="1" dirty="0" smtClean="0"/>
              <a:t>Forbidden Zone</a:t>
            </a:r>
            <a:r>
              <a:rPr lang="en-US" dirty="0" smtClean="0"/>
              <a:t>: the few hours prior to your sleep phase</a:t>
            </a:r>
          </a:p>
          <a:p>
            <a:r>
              <a:rPr lang="en-US" dirty="0" smtClean="0"/>
              <a:t>Implications: Putting kids to bed during the forbidden zone occasions noncompliance and interfering behavior</a:t>
            </a:r>
          </a:p>
          <a:p>
            <a:r>
              <a:rPr lang="en-US" dirty="0" smtClean="0"/>
              <a:t>Recognize child’s current sleep phase</a:t>
            </a:r>
          </a:p>
          <a:p>
            <a:r>
              <a:rPr lang="en-US" dirty="0" smtClean="0"/>
              <a:t>Homeostatic and circadian drives (hormones, temperature, </a:t>
            </a:r>
          </a:p>
          <a:p>
            <a:endParaRPr lang="en-US" sz="900" dirty="0"/>
          </a:p>
          <a:p>
            <a:r>
              <a:rPr lang="en-US" sz="900" dirty="0"/>
              <a:t> </a:t>
            </a:r>
            <a:endParaRPr lang="en-US" dirty="0" smtClean="0"/>
          </a:p>
        </p:txBody>
      </p:sp>
      <p:sp>
        <p:nvSpPr>
          <p:cNvPr id="4" name="Slide Number Placeholder 3"/>
          <p:cNvSpPr>
            <a:spLocks noGrp="1"/>
          </p:cNvSpPr>
          <p:nvPr>
            <p:ph type="sldNum" sz="quarter" idx="10"/>
          </p:nvPr>
        </p:nvSpPr>
        <p:spPr/>
        <p:txBody>
          <a:bodyPr/>
          <a:lstStyle/>
          <a:p>
            <a:fld id="{6312EACC-0809-4BF3-A1FA-4216C5707E6B}" type="slidenum">
              <a:rPr lang="en-US" smtClean="0"/>
              <a:pPr/>
              <a:t>44</a:t>
            </a:fld>
            <a:endParaRPr lang="en-US"/>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 Once we have</a:t>
            </a:r>
            <a:r>
              <a:rPr lang="en-US" baseline="0" dirty="0" smtClean="0"/>
              <a:t> the schedule figured out we work with parents to d</a:t>
            </a:r>
            <a:r>
              <a:rPr lang="en-US" dirty="0" smtClean="0"/>
              <a:t>evelop a nighttime routine that occasions “behavioral quietude.” (laying down</a:t>
            </a:r>
            <a:r>
              <a:rPr lang="en-US" baseline="0" dirty="0" smtClean="0"/>
              <a:t> without talking or moving much)</a:t>
            </a:r>
            <a:endParaRPr lang="en-US" dirty="0" smtClean="0"/>
          </a:p>
          <a:p>
            <a:endParaRPr lang="en-US" sz="900" dirty="0"/>
          </a:p>
          <a:p>
            <a:r>
              <a:rPr lang="en-US" sz="2500" i="1" u="sng" dirty="0"/>
              <a:t>Some emphases prior to bid goodnight</a:t>
            </a:r>
          </a:p>
          <a:p>
            <a:pPr marL="478674" lvl="1" defTabSz="957349">
              <a:defRPr/>
            </a:pPr>
            <a:r>
              <a:rPr lang="en-US" sz="2500" dirty="0"/>
              <a:t>With kids diagnosed with autism we often encourage parents to arrange choices on picture schedule</a:t>
            </a:r>
          </a:p>
          <a:p>
            <a:pPr lvl="1"/>
            <a:r>
              <a:rPr lang="en-US" sz="2500" dirty="0"/>
              <a:t>We ensure that activities progress from active to passive </a:t>
            </a:r>
          </a:p>
          <a:p>
            <a:pPr lvl="1"/>
            <a:r>
              <a:rPr lang="en-US" sz="2500" dirty="0"/>
              <a:t>That baths are earlier in routine so we don’t alter the descent of core body temperature</a:t>
            </a:r>
          </a:p>
          <a:p>
            <a:pPr lvl="1"/>
            <a:r>
              <a:rPr lang="en-US" sz="2500" dirty="0"/>
              <a:t>The release of endogenous melatonin is facilitated by decrease in ambient light so we ask that ambient light gets progressively dimmer</a:t>
            </a:r>
          </a:p>
          <a:p>
            <a:pPr lvl="1"/>
            <a:r>
              <a:rPr lang="en-US" sz="2500" dirty="0"/>
              <a:t>And we encourage light snacks without caffeine during the routine.</a:t>
            </a:r>
          </a:p>
          <a:p>
            <a:endParaRPr lang="en-US" sz="2500" dirty="0"/>
          </a:p>
          <a:p>
            <a:endParaRPr lang="en-US" dirty="0" smtClean="0"/>
          </a:p>
        </p:txBody>
      </p:sp>
      <p:sp>
        <p:nvSpPr>
          <p:cNvPr id="4" name="Slide Number Placeholder 3"/>
          <p:cNvSpPr>
            <a:spLocks noGrp="1"/>
          </p:cNvSpPr>
          <p:nvPr>
            <p:ph type="sldNum" sz="quarter" idx="10"/>
          </p:nvPr>
        </p:nvSpPr>
        <p:spPr/>
        <p:txBody>
          <a:bodyPr/>
          <a:lstStyle/>
          <a:p>
            <a:fld id="{6312EACC-0809-4BF3-A1FA-4216C5707E6B}" type="slidenum">
              <a:rPr lang="en-US" smtClean="0"/>
              <a:pPr/>
              <a:t>45</a:t>
            </a:fld>
            <a:endParaRPr lang="en-US"/>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 Once we have</a:t>
            </a:r>
            <a:r>
              <a:rPr lang="en-US" baseline="0" dirty="0" smtClean="0"/>
              <a:t> the schedule figured out we work with parents to d</a:t>
            </a:r>
            <a:r>
              <a:rPr lang="en-US" dirty="0" smtClean="0"/>
              <a:t>evelop a nighttime routine that occasions “behavioral quietude.” (laying down</a:t>
            </a:r>
            <a:r>
              <a:rPr lang="en-US" baseline="0" dirty="0" smtClean="0"/>
              <a:t> without talking or moving much)</a:t>
            </a:r>
            <a:endParaRPr lang="en-US" dirty="0" smtClean="0"/>
          </a:p>
          <a:p>
            <a:endParaRPr lang="en-US" sz="900" dirty="0"/>
          </a:p>
          <a:p>
            <a:r>
              <a:rPr lang="en-US" sz="2500" i="1" u="sng" dirty="0"/>
              <a:t>Some emphases prior to bid goodnight</a:t>
            </a:r>
          </a:p>
          <a:p>
            <a:pPr marL="478674" lvl="1" defTabSz="957349">
              <a:defRPr/>
            </a:pPr>
            <a:r>
              <a:rPr lang="en-US" sz="2500" dirty="0"/>
              <a:t>With kids diagnosed with autism we often encourage parents to arrange choices on picture schedule</a:t>
            </a:r>
          </a:p>
          <a:p>
            <a:pPr lvl="1"/>
            <a:r>
              <a:rPr lang="en-US" sz="2500" dirty="0"/>
              <a:t>We ensure that activities progress from active to passive </a:t>
            </a:r>
          </a:p>
          <a:p>
            <a:pPr lvl="1"/>
            <a:r>
              <a:rPr lang="en-US" sz="2500" dirty="0"/>
              <a:t>That baths are earlier in routine so we don’t alter the descent of core body temperature</a:t>
            </a:r>
          </a:p>
          <a:p>
            <a:pPr lvl="1"/>
            <a:r>
              <a:rPr lang="en-US" sz="2500" dirty="0"/>
              <a:t>The release of endogenous melatonin is facilitated by decrease in ambient light so we ask that ambient light gets progressively dimmer</a:t>
            </a:r>
          </a:p>
          <a:p>
            <a:pPr lvl="1"/>
            <a:r>
              <a:rPr lang="en-US" sz="2500" dirty="0"/>
              <a:t>And we encourage light snacks without caffeine during the routine.</a:t>
            </a:r>
          </a:p>
          <a:p>
            <a:endParaRPr lang="en-US" sz="2500" dirty="0"/>
          </a:p>
          <a:p>
            <a:endParaRPr lang="en-US" dirty="0" smtClean="0"/>
          </a:p>
        </p:txBody>
      </p:sp>
      <p:sp>
        <p:nvSpPr>
          <p:cNvPr id="4" name="Slide Number Placeholder 3"/>
          <p:cNvSpPr>
            <a:spLocks noGrp="1"/>
          </p:cNvSpPr>
          <p:nvPr>
            <p:ph type="sldNum" sz="quarter" idx="10"/>
          </p:nvPr>
        </p:nvSpPr>
        <p:spPr/>
        <p:txBody>
          <a:bodyPr/>
          <a:lstStyle/>
          <a:p>
            <a:fld id="{6312EACC-0809-4BF3-A1FA-4216C5707E6B}" type="slidenum">
              <a:rPr lang="en-US" smtClean="0"/>
              <a:pPr/>
              <a:t>46</a:t>
            </a:fld>
            <a:endParaRPr lang="en-US"/>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  </a:t>
            </a:r>
            <a:endParaRPr lang="en-US" sz="2500" dirty="0"/>
          </a:p>
          <a:p>
            <a:r>
              <a:rPr lang="en-US" sz="2500" i="1" u="sng" dirty="0"/>
              <a:t>After bid goodnight we encourage </a:t>
            </a:r>
          </a:p>
          <a:p>
            <a:pPr lvl="1"/>
            <a:r>
              <a:rPr lang="en-US" sz="2500" dirty="0"/>
              <a:t>Cooler room temperatures</a:t>
            </a:r>
          </a:p>
          <a:p>
            <a:pPr lvl="1"/>
            <a:r>
              <a:rPr lang="en-US" sz="2500" dirty="0"/>
              <a:t>Indirect lighting only (below the bed)</a:t>
            </a:r>
          </a:p>
          <a:p>
            <a:pPr lvl="1"/>
            <a:r>
              <a:rPr lang="en-US" sz="2500" dirty="0"/>
              <a:t>Non-undulating noise (not silence, and not dolphins and crashing waves from a sound machines, we like white noise, </a:t>
            </a:r>
          </a:p>
          <a:p>
            <a:pPr marL="457143" lvl="1" defTabSz="914287">
              <a:defRPr/>
            </a:pPr>
            <a:r>
              <a:rPr lang="en-US" sz="2800" dirty="0"/>
              <a:t>Best toys/preferred activities not visible</a:t>
            </a:r>
          </a:p>
          <a:p>
            <a:pPr lvl="1"/>
            <a:endParaRPr lang="en-US" sz="2500" dirty="0"/>
          </a:p>
          <a:p>
            <a:endParaRPr lang="en-US" dirty="0" smtClean="0"/>
          </a:p>
        </p:txBody>
      </p:sp>
      <p:sp>
        <p:nvSpPr>
          <p:cNvPr id="4" name="Slide Number Placeholder 3"/>
          <p:cNvSpPr>
            <a:spLocks noGrp="1"/>
          </p:cNvSpPr>
          <p:nvPr>
            <p:ph type="sldNum" sz="quarter" idx="10"/>
          </p:nvPr>
        </p:nvSpPr>
        <p:spPr/>
        <p:txBody>
          <a:bodyPr/>
          <a:lstStyle/>
          <a:p>
            <a:fld id="{6312EACC-0809-4BF3-A1FA-4216C5707E6B}" type="slidenum">
              <a:rPr lang="en-US" smtClean="0"/>
              <a:pPr/>
              <a:t>47</a:t>
            </a:fld>
            <a:endParaRPr lang="en-US"/>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60795">
              <a:defRPr/>
            </a:pPr>
            <a:r>
              <a:rPr lang="en-US" dirty="0" smtClean="0"/>
              <a:t>Talk about things that can</a:t>
            </a:r>
            <a:r>
              <a:rPr lang="en-US" baseline="0" dirty="0" smtClean="0"/>
              <a:t> and cannot be followed through with (eliminate those impossible instructions) </a:t>
            </a:r>
          </a:p>
          <a:p>
            <a:pPr defTabSz="960795">
              <a:defRPr/>
            </a:pPr>
            <a:r>
              <a:rPr lang="en-US" baseline="0" dirty="0" smtClean="0"/>
              <a:t>Be careful to not instruct things that you cannot follow through on (go to sleep is bad, pull up pants is good)</a:t>
            </a:r>
            <a:endParaRPr lang="en-US" dirty="0" smtClean="0"/>
          </a:p>
          <a:p>
            <a:endParaRPr lang="en-US" dirty="0" smtClean="0"/>
          </a:p>
          <a:p>
            <a:r>
              <a:rPr lang="en-US" dirty="0" smtClean="0"/>
              <a:t>Response</a:t>
            </a:r>
            <a:r>
              <a:rPr lang="en-US" baseline="0" dirty="0" smtClean="0"/>
              <a:t> to name: Stop what he is doing, look at me, and say yes.</a:t>
            </a:r>
          </a:p>
          <a:p>
            <a:endParaRPr lang="en-US" baseline="0" dirty="0" smtClean="0"/>
          </a:p>
          <a:p>
            <a:r>
              <a:rPr lang="en-US" baseline="0" dirty="0" smtClean="0"/>
              <a:t>Follow through: Make sure your words matter.</a:t>
            </a:r>
          </a:p>
          <a:p>
            <a:endParaRPr lang="en-US" b="1" baseline="0" dirty="0" smtClean="0"/>
          </a:p>
          <a:p>
            <a:r>
              <a:rPr lang="en-US" b="1" baseline="0" dirty="0" smtClean="0"/>
              <a:t>Arrange big discrepancy: compliance results in getting to stay up longer, reading a long book or more books, extra snack, stickers or tokens for things in the morning</a:t>
            </a:r>
          </a:p>
          <a:p>
            <a:r>
              <a:rPr lang="en-US" b="1" baseline="0" dirty="0" smtClean="0"/>
              <a:t>Noncompliance does not result in the withholding of an expected reinforcing event (no extinction please)</a:t>
            </a:r>
          </a:p>
          <a:p>
            <a:r>
              <a:rPr lang="en-US" b="1" baseline="0" dirty="0" smtClean="0"/>
              <a:t>(tell Grace story)</a:t>
            </a:r>
          </a:p>
          <a:p>
            <a:endParaRPr lang="en-US" baseline="0" dirty="0" smtClean="0"/>
          </a:p>
        </p:txBody>
      </p:sp>
      <p:sp>
        <p:nvSpPr>
          <p:cNvPr id="4" name="Slide Number Placeholder 3"/>
          <p:cNvSpPr>
            <a:spLocks noGrp="1"/>
          </p:cNvSpPr>
          <p:nvPr>
            <p:ph type="sldNum" sz="quarter" idx="10"/>
          </p:nvPr>
        </p:nvSpPr>
        <p:spPr/>
        <p:txBody>
          <a:bodyPr/>
          <a:lstStyle/>
          <a:p>
            <a:fld id="{6312EACC-0809-4BF3-A1FA-4216C5707E6B}" type="slidenum">
              <a:rPr lang="en-US" smtClean="0"/>
              <a:pPr/>
              <a:t>48</a:t>
            </a:fld>
            <a:endParaRPr lang="en-US"/>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lide Image Placeholder 1"/>
          <p:cNvSpPr>
            <a:spLocks noGrp="1" noRot="1" noChangeAspect="1" noTextEdit="1"/>
          </p:cNvSpPr>
          <p:nvPr>
            <p:ph type="sldImg"/>
          </p:nvPr>
        </p:nvSpPr>
        <p:spPr bwMode="auto">
          <a:noFill/>
          <a:ln>
            <a:solidFill>
              <a:srgbClr val="000000"/>
            </a:solidFill>
            <a:miter lim="800000"/>
            <a:headEnd/>
            <a:tailEnd/>
          </a:ln>
        </p:spPr>
      </p:sp>
      <p:sp>
        <p:nvSpPr>
          <p:cNvPr id="36867" name="Notes Placeholder 2"/>
          <p:cNvSpPr>
            <a:spLocks noGrp="1"/>
          </p:cNvSpPr>
          <p:nvPr>
            <p:ph type="body" idx="1"/>
          </p:nvPr>
        </p:nvSpPr>
        <p:spPr bwMode="auto">
          <a:noFill/>
        </p:spPr>
        <p:txBody>
          <a:bodyPr wrap="square" numCol="1" anchor="t" anchorCtr="0" compatLnSpc="1">
            <a:prstTxWarp prst="textNoShape">
              <a:avLst/>
            </a:prstTxWarp>
          </a:bodyPr>
          <a:lstStyle/>
          <a:p>
            <a:pPr defTabSz="960914">
              <a:spcBef>
                <a:spcPct val="0"/>
              </a:spcBef>
              <a:defRPr/>
            </a:pPr>
            <a:r>
              <a:rPr lang="en-US" dirty="0"/>
              <a:t>We have some new data that addresses these issues. </a:t>
            </a:r>
          </a:p>
          <a:p>
            <a:pPr defTabSz="960914">
              <a:spcBef>
                <a:spcPct val="0"/>
              </a:spcBef>
              <a:defRPr/>
            </a:pPr>
            <a:endParaRPr lang="en-US" dirty="0">
              <a:latin typeface="Times New Roman" pitchFamily="18" charset="0"/>
            </a:endParaRPr>
          </a:p>
          <a:p>
            <a:pPr eaLnBrk="1" hangingPunct="1">
              <a:spcBef>
                <a:spcPct val="0"/>
              </a:spcBef>
            </a:pPr>
            <a:r>
              <a:rPr lang="en-US" dirty="0" smtClean="0"/>
              <a:t>I am going to give you a quick</a:t>
            </a:r>
            <a:r>
              <a:rPr lang="en-US" baseline="0" dirty="0" smtClean="0"/>
              <a:t> summary of the two complex analyses. A group of 12 children with the lowest levels of reported compliance across two classrooms were randomly assigned to experimental and control groups. This was conducted in inner city inclusive preschool classrooms. We measured the likelihood the children would respond effectively to their name (we called this a precursor behavior in this study). None did it much and there were no differences between the groups on this directly observed behavior.</a:t>
            </a:r>
            <a:endParaRPr lang="en-US" dirty="0" smtClean="0"/>
          </a:p>
        </p:txBody>
      </p:sp>
      <p:sp>
        <p:nvSpPr>
          <p:cNvPr id="19459"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F0B7C61C-BBB6-4EBD-BD5D-B411FAD45E2B}" type="slidenum">
              <a:rPr lang="en-US" smtClean="0"/>
              <a:pPr fontAlgn="base">
                <a:spcBef>
                  <a:spcPct val="0"/>
                </a:spcBef>
                <a:spcAft>
                  <a:spcPct val="0"/>
                </a:spcAft>
                <a:defRPr/>
              </a:pPr>
              <a:t>49</a:t>
            </a:fld>
            <a:endParaRPr lang="en-US"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baseline="0" dirty="0" smtClean="0"/>
          </a:p>
          <a:p>
            <a:r>
              <a:rPr lang="en-US" baseline="0" dirty="0" smtClean="0"/>
              <a:t>Good sleep is important for children to be the best they can be on any given day!!!!! Without it, children are:</a:t>
            </a:r>
          </a:p>
          <a:p>
            <a:pPr lvl="1"/>
            <a:r>
              <a:rPr lang="en-US" dirty="0" smtClean="0"/>
              <a:t>more irritable</a:t>
            </a:r>
            <a:endParaRPr lang="en-US" sz="1700" dirty="0">
              <a:solidFill>
                <a:schemeClr val="tx1">
                  <a:lumMod val="75000"/>
                  <a:lumOff val="25000"/>
                </a:schemeClr>
              </a:solidFill>
            </a:endParaRPr>
          </a:p>
          <a:p>
            <a:pPr lvl="1"/>
            <a:r>
              <a:rPr lang="en-US" dirty="0" smtClean="0">
                <a:solidFill>
                  <a:schemeClr val="accent3">
                    <a:lumMod val="50000"/>
                  </a:schemeClr>
                </a:solidFill>
              </a:rPr>
              <a:t>more easily fatigued</a:t>
            </a:r>
            <a:endParaRPr lang="en-US" sz="1700" dirty="0">
              <a:solidFill>
                <a:schemeClr val="tx1">
                  <a:lumMod val="75000"/>
                  <a:lumOff val="25000"/>
                </a:schemeClr>
              </a:solidFill>
            </a:endParaRPr>
          </a:p>
          <a:p>
            <a:pPr lvl="1"/>
            <a:r>
              <a:rPr lang="en-US" dirty="0" smtClean="0"/>
              <a:t>more likely to suffer from unintentional injury</a:t>
            </a:r>
            <a:endParaRPr lang="en-US" sz="1700" dirty="0">
              <a:solidFill>
                <a:schemeClr val="tx1">
                  <a:lumMod val="75000"/>
                  <a:lumOff val="25000"/>
                </a:schemeClr>
              </a:solidFill>
            </a:endParaRPr>
          </a:p>
          <a:p>
            <a:pPr lvl="1"/>
            <a:r>
              <a:rPr lang="en-US" dirty="0" smtClean="0">
                <a:solidFill>
                  <a:schemeClr val="accent3">
                    <a:lumMod val="50000"/>
                  </a:schemeClr>
                </a:solidFill>
              </a:rPr>
              <a:t>less likely to follow instructions</a:t>
            </a:r>
          </a:p>
          <a:p>
            <a:pPr lvl="1"/>
            <a:r>
              <a:rPr lang="en-US" dirty="0" smtClean="0"/>
              <a:t>less likely to learn academic concepts</a:t>
            </a:r>
          </a:p>
          <a:p>
            <a:pPr lvl="1"/>
            <a:r>
              <a:rPr lang="en-US" dirty="0" smtClean="0">
                <a:solidFill>
                  <a:schemeClr val="accent3">
                    <a:lumMod val="50000"/>
                  </a:schemeClr>
                </a:solidFill>
              </a:rPr>
              <a:t>more likely to engage in problem behavior (SIB, tantrums)</a:t>
            </a:r>
          </a:p>
          <a:p>
            <a:endParaRPr lang="en-US" baseline="0" dirty="0" smtClean="0">
              <a:solidFill>
                <a:schemeClr val="accent3">
                  <a:lumMod val="50000"/>
                </a:schemeClr>
              </a:solidFill>
            </a:endParaRPr>
          </a:p>
          <a:p>
            <a:r>
              <a:rPr lang="en-US" baseline="0" dirty="0" smtClean="0">
                <a:solidFill>
                  <a:schemeClr val="accent3">
                    <a:lumMod val="50000"/>
                  </a:schemeClr>
                </a:solidFill>
              </a:rPr>
              <a:t>These last three involve issues that behavior analysts are often c</a:t>
            </a:r>
            <a:r>
              <a:rPr lang="en-US" dirty="0" smtClean="0">
                <a:solidFill>
                  <a:schemeClr val="accent3">
                    <a:lumMod val="50000"/>
                  </a:schemeClr>
                </a:solidFill>
              </a:rPr>
              <a:t>alled upon to address,</a:t>
            </a:r>
            <a:r>
              <a:rPr lang="en-US" baseline="0" dirty="0" smtClean="0">
                <a:solidFill>
                  <a:schemeClr val="accent3">
                    <a:lumMod val="50000"/>
                  </a:schemeClr>
                </a:solidFill>
              </a:rPr>
              <a:t> so this relation between not sleeping and problem behavior is important to us.</a:t>
            </a:r>
            <a:r>
              <a:rPr lang="en-US" baseline="0" dirty="0" smtClean="0">
                <a:solidFill>
                  <a:schemeClr val="tx1"/>
                </a:solidFill>
              </a:rPr>
              <a:t> </a:t>
            </a:r>
            <a:r>
              <a:rPr lang="en-US" baseline="0" dirty="0" smtClean="0"/>
              <a:t>Here is one example of the relation:</a:t>
            </a:r>
          </a:p>
          <a:p>
            <a:r>
              <a:rPr lang="en-US" baseline="0" dirty="0" smtClean="0"/>
              <a:t> </a:t>
            </a:r>
          </a:p>
        </p:txBody>
      </p:sp>
      <p:sp>
        <p:nvSpPr>
          <p:cNvPr id="4" name="Slide Number Placeholder 3"/>
          <p:cNvSpPr>
            <a:spLocks noGrp="1"/>
          </p:cNvSpPr>
          <p:nvPr>
            <p:ph type="sldNum" sz="quarter" idx="10"/>
          </p:nvPr>
        </p:nvSpPr>
        <p:spPr/>
        <p:txBody>
          <a:bodyPr/>
          <a:lstStyle/>
          <a:p>
            <a:fld id="{6312EACC-0809-4BF3-A1FA-4216C5707E6B}" type="slidenum">
              <a:rPr lang="en-US" smtClean="0"/>
              <a:pPr/>
              <a:t>5</a:t>
            </a:fld>
            <a:endParaRPr lang="en-US"/>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lide Image Placeholder 1"/>
          <p:cNvSpPr>
            <a:spLocks noGrp="1" noRot="1" noChangeAspect="1" noTextEdit="1"/>
          </p:cNvSpPr>
          <p:nvPr>
            <p:ph type="sldImg"/>
          </p:nvPr>
        </p:nvSpPr>
        <p:spPr bwMode="auto">
          <a:noFill/>
          <a:ln>
            <a:solidFill>
              <a:srgbClr val="000000"/>
            </a:solidFill>
            <a:miter lim="800000"/>
            <a:headEnd/>
            <a:tailEnd/>
          </a:ln>
        </p:spPr>
      </p:sp>
      <p:sp>
        <p:nvSpPr>
          <p:cNvPr id="36867"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dirty="0" smtClean="0"/>
              <a:t> We also measured</a:t>
            </a:r>
            <a:r>
              <a:rPr lang="en-US" baseline="0" dirty="0" smtClean="0"/>
              <a:t> compliance to instructions and observed some variability across children (shown by the symbol distribution) but the mean compliance for the groups was similar.</a:t>
            </a:r>
            <a:endParaRPr lang="en-US" dirty="0" smtClean="0"/>
          </a:p>
        </p:txBody>
      </p:sp>
      <p:sp>
        <p:nvSpPr>
          <p:cNvPr id="19459"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F0B7C61C-BBB6-4EBD-BD5D-B411FAD45E2B}" type="slidenum">
              <a:rPr lang="en-US" smtClean="0"/>
              <a:pPr fontAlgn="base">
                <a:spcBef>
                  <a:spcPct val="0"/>
                </a:spcBef>
                <a:spcAft>
                  <a:spcPct val="0"/>
                </a:spcAft>
                <a:defRPr/>
              </a:pPr>
              <a:t>50</a:t>
            </a:fld>
            <a:endParaRPr lang="en-US" smtClean="0"/>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lide Image Placeholder 1"/>
          <p:cNvSpPr>
            <a:spLocks noGrp="1" noRot="1" noChangeAspect="1" noTextEdit="1"/>
          </p:cNvSpPr>
          <p:nvPr>
            <p:ph type="sldImg"/>
          </p:nvPr>
        </p:nvSpPr>
        <p:spPr bwMode="auto">
          <a:noFill/>
          <a:ln>
            <a:solidFill>
              <a:srgbClr val="000000"/>
            </a:solidFill>
            <a:miter lim="800000"/>
            <a:headEnd/>
            <a:tailEnd/>
          </a:ln>
        </p:spPr>
      </p:sp>
      <p:sp>
        <p:nvSpPr>
          <p:cNvPr id="3686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dirty="0" smtClean="0"/>
              <a:t>We then taught</a:t>
            </a:r>
            <a:r>
              <a:rPr lang="en-US" baseline="0" dirty="0" smtClean="0"/>
              <a:t> the experimental group to respond effectively to their name (this is PLS 1), we then assessed whether this response would maintain under conditions similar to baseline. These data show that it did, and the same skill did not develop “naturally” for the control group kids. This was not surprising.</a:t>
            </a:r>
            <a:endParaRPr lang="en-US" dirty="0" smtClean="0"/>
          </a:p>
        </p:txBody>
      </p:sp>
      <p:sp>
        <p:nvSpPr>
          <p:cNvPr id="19459"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F0B7C61C-BBB6-4EBD-BD5D-B411FAD45E2B}" type="slidenum">
              <a:rPr lang="en-US" smtClean="0"/>
              <a:pPr fontAlgn="base">
                <a:spcBef>
                  <a:spcPct val="0"/>
                </a:spcBef>
                <a:spcAft>
                  <a:spcPct val="0"/>
                </a:spcAft>
                <a:defRPr/>
              </a:pPr>
              <a:t>51</a:t>
            </a:fld>
            <a:endParaRPr lang="en-US" smtClean="0"/>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lide Image Placeholder 1"/>
          <p:cNvSpPr>
            <a:spLocks noGrp="1" noRot="1" noChangeAspect="1" noTextEdit="1"/>
          </p:cNvSpPr>
          <p:nvPr>
            <p:ph type="sldImg"/>
          </p:nvPr>
        </p:nvSpPr>
        <p:spPr bwMode="auto">
          <a:noFill/>
          <a:ln>
            <a:solidFill>
              <a:srgbClr val="000000"/>
            </a:solidFill>
            <a:miter lim="800000"/>
            <a:headEnd/>
            <a:tailEnd/>
          </a:ln>
        </p:spPr>
      </p:sp>
      <p:sp>
        <p:nvSpPr>
          <p:cNvPr id="3686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dirty="0" smtClean="0"/>
              <a:t>The</a:t>
            </a:r>
            <a:r>
              <a:rPr lang="en-US" baseline="0" dirty="0" smtClean="0"/>
              <a:t> effects on compliance were a little surprising. Despite the fact that there were no changes to the consequences for compliance or noncompliance we saw a reliable increase in compliance for the children in the experimental group, which maintained for 5 of the 6 children in that group. No concomitant changes in compliance were seen for the control group kids despite sharing a similar environment for the same amount of time.</a:t>
            </a:r>
          </a:p>
          <a:p>
            <a:pPr eaLnBrk="1" hangingPunct="1">
              <a:spcBef>
                <a:spcPct val="0"/>
              </a:spcBef>
            </a:pPr>
            <a:endParaRPr lang="en-US" baseline="0" dirty="0" smtClean="0"/>
          </a:p>
          <a:p>
            <a:pPr eaLnBrk="1" hangingPunct="1">
              <a:spcBef>
                <a:spcPct val="0"/>
              </a:spcBef>
            </a:pPr>
            <a:r>
              <a:rPr lang="en-US" baseline="0" dirty="0" smtClean="0"/>
              <a:t>These data showed that teaching children to respond effectively to their name increased the probability of compliance to one and two step instructions or teaching PLS 1 strengthened PLS 1, 2, and 3, that these effects persisted over time, and that none of these skills developed naturally or without the PLS program.</a:t>
            </a:r>
            <a:endParaRPr lang="en-US" dirty="0" smtClean="0"/>
          </a:p>
        </p:txBody>
      </p:sp>
      <p:sp>
        <p:nvSpPr>
          <p:cNvPr id="19459"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F0B7C61C-BBB6-4EBD-BD5D-B411FAD45E2B}" type="slidenum">
              <a:rPr lang="en-US" smtClean="0"/>
              <a:pPr fontAlgn="base">
                <a:spcBef>
                  <a:spcPct val="0"/>
                </a:spcBef>
                <a:spcAft>
                  <a:spcPct val="0"/>
                </a:spcAft>
                <a:defRPr/>
              </a:pPr>
              <a:t>52</a:t>
            </a:fld>
            <a:endParaRPr lang="en-US" smtClean="0"/>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60795">
              <a:defRPr/>
            </a:pPr>
            <a:r>
              <a:rPr lang="en-US" dirty="0" smtClean="0"/>
              <a:t>Talk about things that can</a:t>
            </a:r>
            <a:r>
              <a:rPr lang="en-US" baseline="0" dirty="0" smtClean="0"/>
              <a:t> and cannot be followed through with (eliminate those impossible instructions) </a:t>
            </a:r>
          </a:p>
          <a:p>
            <a:pPr defTabSz="960795">
              <a:defRPr/>
            </a:pPr>
            <a:r>
              <a:rPr lang="en-US" baseline="0" dirty="0" smtClean="0"/>
              <a:t>Be careful to not instruct things that you cannot follow through on (go to sleep is bad, pull up pants is good)</a:t>
            </a:r>
            <a:endParaRPr lang="en-US" dirty="0" smtClean="0"/>
          </a:p>
          <a:p>
            <a:endParaRPr lang="en-US" dirty="0" smtClean="0"/>
          </a:p>
          <a:p>
            <a:r>
              <a:rPr lang="en-US" dirty="0" smtClean="0"/>
              <a:t>Response</a:t>
            </a:r>
            <a:r>
              <a:rPr lang="en-US" baseline="0" dirty="0" smtClean="0"/>
              <a:t> to name: Stop what he is doing, look at me, and say yes.</a:t>
            </a:r>
          </a:p>
          <a:p>
            <a:endParaRPr lang="en-US" baseline="0" dirty="0" smtClean="0"/>
          </a:p>
          <a:p>
            <a:r>
              <a:rPr lang="en-US" baseline="0" dirty="0" smtClean="0"/>
              <a:t>Follow through: Make sure your words matter.</a:t>
            </a:r>
          </a:p>
          <a:p>
            <a:endParaRPr lang="en-US" b="1" baseline="0" dirty="0" smtClean="0"/>
          </a:p>
          <a:p>
            <a:r>
              <a:rPr lang="en-US" b="1" baseline="0" dirty="0" smtClean="0"/>
              <a:t>Arrange big discrepancy: compliance results in getting to stay up longer, reading a long book or more books, extra snack, stickers or tokens for things in the morning</a:t>
            </a:r>
          </a:p>
          <a:p>
            <a:r>
              <a:rPr lang="en-US" b="1" baseline="0" dirty="0" smtClean="0"/>
              <a:t>Noncompliance does not result in the withholding of an expected reinforcing event (no extinction please)</a:t>
            </a:r>
          </a:p>
          <a:p>
            <a:r>
              <a:rPr lang="en-US" b="1" baseline="0" dirty="0" smtClean="0"/>
              <a:t>(tell Grace story)</a:t>
            </a:r>
          </a:p>
          <a:p>
            <a:endParaRPr lang="en-US" baseline="0" dirty="0" smtClean="0"/>
          </a:p>
        </p:txBody>
      </p:sp>
      <p:sp>
        <p:nvSpPr>
          <p:cNvPr id="4" name="Slide Number Placeholder 3"/>
          <p:cNvSpPr>
            <a:spLocks noGrp="1"/>
          </p:cNvSpPr>
          <p:nvPr>
            <p:ph type="sldNum" sz="quarter" idx="10"/>
          </p:nvPr>
        </p:nvSpPr>
        <p:spPr/>
        <p:txBody>
          <a:bodyPr/>
          <a:lstStyle/>
          <a:p>
            <a:fld id="{6312EACC-0809-4BF3-A1FA-4216C5707E6B}" type="slidenum">
              <a:rPr lang="en-US" smtClean="0"/>
              <a:pPr/>
              <a:t>53</a:t>
            </a:fld>
            <a:endParaRPr lang="en-US"/>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baseline="0" dirty="0" smtClean="0"/>
          </a:p>
          <a:p>
            <a:pPr defTabSz="914287">
              <a:defRPr/>
            </a:pPr>
            <a:r>
              <a:rPr lang="en-US" baseline="0" dirty="0" smtClean="0"/>
              <a:t>Quietude and F</a:t>
            </a:r>
            <a:r>
              <a:rPr lang="en-US" dirty="0" smtClean="0"/>
              <a:t>alling</a:t>
            </a:r>
            <a:r>
              <a:rPr lang="en-US" baseline="0" dirty="0" smtClean="0"/>
              <a:t> asleep are dependent on things in our environment. </a:t>
            </a:r>
          </a:p>
          <a:p>
            <a:pPr defTabSz="914287">
              <a:defRPr/>
            </a:pPr>
            <a:endParaRPr lang="en-US" baseline="0" dirty="0" smtClean="0"/>
          </a:p>
          <a:p>
            <a:pPr defTabSz="914287">
              <a:defRPr/>
            </a:pPr>
            <a:r>
              <a:rPr lang="en-US" baseline="0" dirty="0" smtClean="0"/>
              <a:t>Socks no socks.</a:t>
            </a:r>
          </a:p>
          <a:p>
            <a:pPr defTabSz="914287">
              <a:defRPr/>
            </a:pPr>
            <a:r>
              <a:rPr lang="en-US" baseline="0" dirty="0" smtClean="0"/>
              <a:t>Others?</a:t>
            </a:r>
          </a:p>
          <a:p>
            <a:pPr defTabSz="914287">
              <a:defRPr/>
            </a:pPr>
            <a:r>
              <a:rPr lang="en-US" baseline="0" dirty="0" smtClean="0"/>
              <a:t>Sometimes those things are parents or other things that get removed upon sleep onset and are thus not present when a child wakes up. (</a:t>
            </a:r>
            <a:r>
              <a:rPr lang="en-US" baseline="0" dirty="0" err="1" smtClean="0"/>
              <a:t>TV,lights</a:t>
            </a:r>
            <a:r>
              <a:rPr lang="en-US" baseline="0" dirty="0" smtClean="0"/>
              <a:t> </a:t>
            </a:r>
            <a:r>
              <a:rPr lang="en-US" baseline="0" dirty="0" err="1" smtClean="0"/>
              <a:t>on,bottles</a:t>
            </a:r>
            <a:r>
              <a:rPr lang="en-US" baseline="0" dirty="0" smtClean="0"/>
              <a:t>). This is a common problem. </a:t>
            </a:r>
          </a:p>
          <a:p>
            <a:endParaRPr lang="en-US" baseline="0" dirty="0" smtClean="0"/>
          </a:p>
          <a:p>
            <a:endParaRPr lang="en-US" baseline="0" dirty="0" smtClean="0"/>
          </a:p>
          <a:p>
            <a:pPr defTabSz="960914">
              <a:defRPr/>
            </a:pPr>
            <a:r>
              <a:rPr lang="en-US" dirty="0" smtClean="0"/>
              <a:t> </a:t>
            </a:r>
            <a:endParaRPr lang="en-US" baseline="0" dirty="0" smtClean="0"/>
          </a:p>
        </p:txBody>
      </p:sp>
      <p:sp>
        <p:nvSpPr>
          <p:cNvPr id="4" name="Slide Number Placeholder 3"/>
          <p:cNvSpPr>
            <a:spLocks noGrp="1"/>
          </p:cNvSpPr>
          <p:nvPr>
            <p:ph type="sldNum" sz="quarter" idx="10"/>
          </p:nvPr>
        </p:nvSpPr>
        <p:spPr/>
        <p:txBody>
          <a:bodyPr/>
          <a:lstStyle/>
          <a:p>
            <a:fld id="{6312EACC-0809-4BF3-A1FA-4216C5707E6B}" type="slidenum">
              <a:rPr lang="en-US" smtClean="0"/>
              <a:pPr/>
              <a:t>54</a:t>
            </a:fld>
            <a:endParaRPr lang="en-US" dirty="0"/>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60914">
              <a:defRPr/>
            </a:pPr>
            <a:r>
              <a:rPr lang="en-US" baseline="0" dirty="0" smtClean="0"/>
              <a:t>In essence, all children transition through different sleep stages (REM, Light Non-REM, Deep Non-REM) and all children awaken briefly when transitioning between REM and light-Non-REM Sleep. If when they wake up the thing that their sleep has grown dependent upon is not there, they will have difficulty falling back asleep. </a:t>
            </a:r>
          </a:p>
          <a:p>
            <a:endParaRPr lang="en-US" dirty="0" smtClean="0"/>
          </a:p>
          <a:p>
            <a:endParaRPr lang="en-US" dirty="0" smtClean="0"/>
          </a:p>
        </p:txBody>
      </p:sp>
      <p:sp>
        <p:nvSpPr>
          <p:cNvPr id="4" name="Slide Number Placeholder 3"/>
          <p:cNvSpPr>
            <a:spLocks noGrp="1"/>
          </p:cNvSpPr>
          <p:nvPr>
            <p:ph type="sldNum" sz="quarter" idx="10"/>
          </p:nvPr>
        </p:nvSpPr>
        <p:spPr/>
        <p:txBody>
          <a:bodyPr/>
          <a:lstStyle/>
          <a:p>
            <a:fld id="{6312EACC-0809-4BF3-A1FA-4216C5707E6B}" type="slidenum">
              <a:rPr lang="en-US" smtClean="0"/>
              <a:pPr/>
              <a:t>55</a:t>
            </a:fld>
            <a:endParaRPr lang="en-US" dirty="0"/>
          </a:p>
        </p:txBody>
      </p:sp>
      <p:pic>
        <p:nvPicPr>
          <p:cNvPr id="5" name="Picture 2" descr="C:\Documents and Settings\ghanley\Desktop\Active Projects\Sleep Materials\Scanned charts\Sleep chart 2 - bw 001.jpg"/>
          <p:cNvPicPr>
            <a:picLocks noChangeAspect="1" noChangeArrowheads="1"/>
          </p:cNvPicPr>
          <p:nvPr/>
        </p:nvPicPr>
        <p:blipFill>
          <a:blip r:embed="rId3"/>
          <a:srcRect/>
          <a:stretch>
            <a:fillRect/>
          </a:stretch>
        </p:blipFill>
        <p:spPr bwMode="auto">
          <a:xfrm>
            <a:off x="130048" y="4667524"/>
            <a:ext cx="7022592" cy="4410545"/>
          </a:xfrm>
          <a:prstGeom prst="rect">
            <a:avLst/>
          </a:prstGeom>
          <a:noFill/>
        </p:spPr>
      </p:pic>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60914">
              <a:defRPr/>
            </a:pPr>
            <a:r>
              <a:rPr lang="en-US" dirty="0" smtClean="0"/>
              <a:t> So, if</a:t>
            </a:r>
            <a:r>
              <a:rPr lang="en-US" baseline="0" dirty="0" smtClean="0"/>
              <a:t> the t</a:t>
            </a:r>
            <a:r>
              <a:rPr lang="en-US" dirty="0" smtClean="0"/>
              <a:t>hings that occasion sleep are not present when the child wakes up during the night,</a:t>
            </a:r>
            <a:r>
              <a:rPr lang="en-US" baseline="0" dirty="0" smtClean="0"/>
              <a:t> we are likely to see</a:t>
            </a:r>
            <a:r>
              <a:rPr lang="en-US" dirty="0" smtClean="0"/>
              <a:t> </a:t>
            </a:r>
            <a:r>
              <a:rPr lang="en-US" dirty="0" smtClean="0">
                <a:solidFill>
                  <a:srgbClr val="FF0000"/>
                </a:solidFill>
              </a:rPr>
              <a:t>Night Awakenings</a:t>
            </a:r>
            <a:r>
              <a:rPr lang="en-US" dirty="0" smtClean="0"/>
              <a:t>. </a:t>
            </a:r>
          </a:p>
          <a:p>
            <a:pPr defTabSz="960914">
              <a:defRPr/>
            </a:pPr>
            <a:endParaRPr lang="en-US" dirty="0" smtClean="0"/>
          </a:p>
          <a:p>
            <a:r>
              <a:rPr lang="en-US" dirty="0" smtClean="0"/>
              <a:t>If</a:t>
            </a:r>
            <a:r>
              <a:rPr lang="en-US" baseline="0" dirty="0" smtClean="0"/>
              <a:t> t</a:t>
            </a:r>
            <a:r>
              <a:rPr lang="en-US" dirty="0" smtClean="0"/>
              <a:t>hings that occasion sleep are suddenly removed or inconsistently available,</a:t>
            </a:r>
            <a:r>
              <a:rPr lang="en-US" baseline="0" dirty="0" smtClean="0"/>
              <a:t> </a:t>
            </a:r>
            <a:r>
              <a:rPr lang="en-US" dirty="0" smtClean="0"/>
              <a:t>we often see a </a:t>
            </a:r>
            <a:r>
              <a:rPr lang="en-US" dirty="0" smtClean="0">
                <a:solidFill>
                  <a:schemeClr val="accent6">
                    <a:lumMod val="75000"/>
                  </a:schemeClr>
                </a:solidFill>
              </a:rPr>
              <a:t>Sleep Onset Delay usually with some form of interfering behavior</a:t>
            </a:r>
            <a:r>
              <a:rPr lang="en-US" dirty="0" smtClean="0">
                <a:solidFill>
                  <a:schemeClr val="tx1"/>
                </a:solidFill>
              </a:rPr>
              <a:t>.</a:t>
            </a:r>
          </a:p>
          <a:p>
            <a:endParaRPr lang="en-US" dirty="0" smtClean="0">
              <a:solidFill>
                <a:schemeClr val="tx1"/>
              </a:solidFill>
            </a:endParaRPr>
          </a:p>
          <a:p>
            <a:pPr defTabSz="960914">
              <a:defRPr/>
            </a:pPr>
            <a:r>
              <a:rPr lang="en-US" baseline="0" dirty="0" smtClean="0"/>
              <a:t>How many of you stayed in a hotel last night or within the last two weeks? You may have been reminded of your own sleep dependency!  Think about yours and share your sleep dependency.</a:t>
            </a:r>
            <a:endParaRPr lang="en-US" dirty="0" smtClean="0">
              <a:solidFill>
                <a:schemeClr val="tx1"/>
              </a:solidFill>
            </a:endParaRPr>
          </a:p>
          <a:p>
            <a:endParaRPr lang="en-US" baseline="0" dirty="0" smtClean="0"/>
          </a:p>
          <a:p>
            <a:r>
              <a:rPr lang="en-US" baseline="0" dirty="0" smtClean="0"/>
              <a:t>Let’s review some specific problem dependencies: My dependency was a full belly, usually milk shakes and Pop-tarts.  Some people need a pillow between their knees. I’ve heard that Charlie Sheen needs a hooker and a bottle of whiskey between his knees to fall asleep. My son’s was the </a:t>
            </a:r>
            <a:r>
              <a:rPr lang="en-US" baseline="0" dirty="0" err="1" smtClean="0"/>
              <a:t>fosberry</a:t>
            </a:r>
            <a:r>
              <a:rPr lang="en-US" baseline="0" dirty="0" smtClean="0"/>
              <a:t> bounce.  Parents do extraordinary things to “help” their children fall asleep.</a:t>
            </a:r>
          </a:p>
          <a:p>
            <a:endParaRPr lang="en-US" baseline="0" dirty="0" smtClean="0"/>
          </a:p>
        </p:txBody>
      </p:sp>
      <p:sp>
        <p:nvSpPr>
          <p:cNvPr id="4" name="Slide Number Placeholder 3"/>
          <p:cNvSpPr>
            <a:spLocks noGrp="1"/>
          </p:cNvSpPr>
          <p:nvPr>
            <p:ph type="sldNum" sz="quarter" idx="10"/>
          </p:nvPr>
        </p:nvSpPr>
        <p:spPr/>
        <p:txBody>
          <a:bodyPr/>
          <a:lstStyle/>
          <a:p>
            <a:fld id="{6312EACC-0809-4BF3-A1FA-4216C5707E6B}" type="slidenum">
              <a:rPr lang="en-US" smtClean="0"/>
              <a:pPr/>
              <a:t>56</a:t>
            </a:fld>
            <a:endParaRPr lang="en-US"/>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None/>
            </a:pPr>
            <a:r>
              <a:rPr lang="en-US" i="1" u="sng" dirty="0"/>
              <a:t>The solutions:</a:t>
            </a:r>
          </a:p>
          <a:p>
            <a:r>
              <a:rPr lang="en-US" dirty="0"/>
              <a:t>Occasion sleep with things that </a:t>
            </a:r>
          </a:p>
          <a:p>
            <a:pPr>
              <a:buNone/>
            </a:pPr>
            <a:r>
              <a:rPr lang="en-US" dirty="0"/>
              <a:t>(a) don’t require your presence, </a:t>
            </a:r>
          </a:p>
          <a:p>
            <a:pPr>
              <a:buNone/>
            </a:pPr>
            <a:r>
              <a:rPr lang="en-US" dirty="0"/>
              <a:t>(b) can be there in the middle of the night, and </a:t>
            </a:r>
          </a:p>
          <a:p>
            <a:pPr>
              <a:buNone/>
            </a:pPr>
            <a:r>
              <a:rPr lang="en-US" dirty="0"/>
              <a:t>(c ) are transportable  </a:t>
            </a:r>
          </a:p>
          <a:p>
            <a:pPr>
              <a:buNone/>
            </a:pPr>
            <a:endParaRPr lang="en-US" sz="800" dirty="0"/>
          </a:p>
          <a:p>
            <a:r>
              <a:rPr lang="en-US" dirty="0"/>
              <a:t>Examples: pillow, blanket, stuffed animal (with bed rails), pacifier, sound machine on continuous</a:t>
            </a:r>
          </a:p>
          <a:p>
            <a:endParaRPr lang="en-US" sz="800" dirty="0"/>
          </a:p>
          <a:p>
            <a:pPr>
              <a:buNone/>
            </a:pPr>
            <a:r>
              <a:rPr lang="en-US" u="sng" dirty="0"/>
              <a:t>Important point:</a:t>
            </a:r>
            <a:r>
              <a:rPr lang="en-US" dirty="0"/>
              <a:t> </a:t>
            </a:r>
          </a:p>
          <a:p>
            <a:r>
              <a:rPr lang="en-US" dirty="0"/>
              <a:t>Child should be put in bed and you should leave the room while he/she is still awake </a:t>
            </a:r>
          </a:p>
        </p:txBody>
      </p:sp>
      <p:sp>
        <p:nvSpPr>
          <p:cNvPr id="4" name="Slide Number Placeholder 3"/>
          <p:cNvSpPr>
            <a:spLocks noGrp="1"/>
          </p:cNvSpPr>
          <p:nvPr>
            <p:ph type="sldNum" sz="quarter" idx="10"/>
          </p:nvPr>
        </p:nvSpPr>
        <p:spPr/>
        <p:txBody>
          <a:bodyPr/>
          <a:lstStyle/>
          <a:p>
            <a:fld id="{6312EACC-0809-4BF3-A1FA-4216C5707E6B}" type="slidenum">
              <a:rPr lang="en-US" smtClean="0"/>
              <a:pPr/>
              <a:t>57</a:t>
            </a:fld>
            <a:endParaRPr lang="en-US"/>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None/>
            </a:pPr>
            <a:r>
              <a:rPr lang="en-US" i="1" u="sng" dirty="0"/>
              <a:t>The solutions:</a:t>
            </a:r>
          </a:p>
          <a:p>
            <a:r>
              <a:rPr lang="en-US" dirty="0"/>
              <a:t>Occasion sleep with things that </a:t>
            </a:r>
          </a:p>
          <a:p>
            <a:pPr>
              <a:buNone/>
            </a:pPr>
            <a:r>
              <a:rPr lang="en-US" dirty="0"/>
              <a:t>(a) don’t require your presence, </a:t>
            </a:r>
          </a:p>
          <a:p>
            <a:pPr>
              <a:buNone/>
            </a:pPr>
            <a:r>
              <a:rPr lang="en-US" dirty="0"/>
              <a:t>(b) can be there in the middle of the night, and </a:t>
            </a:r>
          </a:p>
          <a:p>
            <a:pPr>
              <a:buNone/>
            </a:pPr>
            <a:r>
              <a:rPr lang="en-US" dirty="0"/>
              <a:t>(c ) are transportable  </a:t>
            </a:r>
          </a:p>
          <a:p>
            <a:pPr>
              <a:buNone/>
            </a:pPr>
            <a:endParaRPr lang="en-US" sz="800" dirty="0"/>
          </a:p>
          <a:p>
            <a:r>
              <a:rPr lang="en-US" dirty="0"/>
              <a:t>Examples: pillow, blanket, stuffed animal (with bed rails), pacifier, sound machine on continuous</a:t>
            </a:r>
          </a:p>
          <a:p>
            <a:endParaRPr lang="en-US" sz="800" dirty="0"/>
          </a:p>
          <a:p>
            <a:pPr>
              <a:buNone/>
            </a:pPr>
            <a:r>
              <a:rPr lang="en-US" u="sng" dirty="0"/>
              <a:t>Important point:</a:t>
            </a:r>
            <a:r>
              <a:rPr lang="en-US" dirty="0"/>
              <a:t> </a:t>
            </a:r>
          </a:p>
          <a:p>
            <a:r>
              <a:rPr lang="en-US" dirty="0"/>
              <a:t>Child should be put in bed and you should leave the room while he/she is still awake </a:t>
            </a:r>
          </a:p>
        </p:txBody>
      </p:sp>
      <p:sp>
        <p:nvSpPr>
          <p:cNvPr id="4" name="Slide Number Placeholder 3"/>
          <p:cNvSpPr>
            <a:spLocks noGrp="1"/>
          </p:cNvSpPr>
          <p:nvPr>
            <p:ph type="sldNum" sz="quarter" idx="10"/>
          </p:nvPr>
        </p:nvSpPr>
        <p:spPr/>
        <p:txBody>
          <a:bodyPr/>
          <a:lstStyle/>
          <a:p>
            <a:fld id="{6312EACC-0809-4BF3-A1FA-4216C5707E6B}" type="slidenum">
              <a:rPr lang="en-US" smtClean="0"/>
              <a:pPr/>
              <a:t>58</a:t>
            </a:fld>
            <a:endParaRPr lang="en-US"/>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Now, if you have the task of changing a sleep dependency, (you got rid of the binky,</a:t>
            </a:r>
            <a:r>
              <a:rPr lang="en-US" baseline="0" dirty="0" smtClean="0"/>
              <a:t> you moved a child to a new bed, you decided to lay with them no more, you moved their nighttime snack earlier and made it less substantial, you swear off the hooker and whiskey) </a:t>
            </a:r>
            <a:r>
              <a:rPr lang="en-US" dirty="0" smtClean="0"/>
              <a:t>you are likely to get</a:t>
            </a:r>
            <a:r>
              <a:rPr lang="en-US" baseline="0" dirty="0" smtClean="0"/>
              <a:t> some behavior that will interfere with sleep onset.</a:t>
            </a:r>
          </a:p>
          <a:p>
            <a:endParaRPr lang="en-US" baseline="0" dirty="0" smtClean="0"/>
          </a:p>
          <a:p>
            <a:r>
              <a:rPr lang="en-US" baseline="0" dirty="0" smtClean="0"/>
              <a:t>These behaviors include: </a:t>
            </a:r>
            <a:r>
              <a:rPr lang="en-US" dirty="0" smtClean="0"/>
              <a:t>calling out, playing in bed, leaving bed or making a curtain call</a:t>
            </a:r>
            <a:r>
              <a:rPr lang="en-US" baseline="0" dirty="0" smtClean="0"/>
              <a:t> (or a booty call; why am I continuing with this terrible example). </a:t>
            </a:r>
          </a:p>
          <a:p>
            <a:endParaRPr lang="en-US" baseline="0" dirty="0" smtClean="0"/>
          </a:p>
          <a:p>
            <a:r>
              <a:rPr lang="en-US" dirty="0" smtClean="0"/>
              <a:t>We need to first consider what the likely reinforcers are for the interfering behavior</a:t>
            </a:r>
          </a:p>
          <a:p>
            <a:pPr lvl="1"/>
            <a:r>
              <a:rPr lang="en-US" dirty="0" smtClean="0"/>
              <a:t>Is it Attention </a:t>
            </a:r>
            <a:r>
              <a:rPr lang="en-US" baseline="0" dirty="0" smtClean="0"/>
              <a:t> or </a:t>
            </a:r>
            <a:r>
              <a:rPr lang="en-US" dirty="0" smtClean="0"/>
              <a:t>Interaction?</a:t>
            </a:r>
          </a:p>
          <a:p>
            <a:pPr lvl="1"/>
            <a:r>
              <a:rPr lang="en-US" dirty="0" smtClean="0"/>
              <a:t>Is it a particular</a:t>
            </a:r>
            <a:r>
              <a:rPr lang="en-US" baseline="0" dirty="0" smtClean="0"/>
              <a:t> </a:t>
            </a:r>
            <a:r>
              <a:rPr lang="en-US" dirty="0" smtClean="0"/>
              <a:t>Food</a:t>
            </a:r>
            <a:r>
              <a:rPr lang="en-US" baseline="0" dirty="0" smtClean="0"/>
              <a:t> or </a:t>
            </a:r>
            <a:r>
              <a:rPr lang="en-US" dirty="0" smtClean="0"/>
              <a:t>drink</a:t>
            </a:r>
          </a:p>
          <a:p>
            <a:pPr lvl="1"/>
            <a:r>
              <a:rPr lang="en-US" dirty="0" smtClean="0"/>
              <a:t>Is it access to TV or toys</a:t>
            </a:r>
          </a:p>
          <a:p>
            <a:pPr lvl="1"/>
            <a:r>
              <a:rPr lang="en-US" dirty="0" smtClean="0"/>
              <a:t>Is it sensory stimulation</a:t>
            </a:r>
          </a:p>
          <a:p>
            <a:pPr lvl="1"/>
            <a:r>
              <a:rPr lang="en-US" dirty="0" smtClean="0"/>
              <a:t>Is it escape/avoidance of the dark or the bedroom or possibility of</a:t>
            </a:r>
            <a:r>
              <a:rPr lang="en-US" baseline="0" dirty="0" smtClean="0"/>
              <a:t> another nightmare</a:t>
            </a:r>
            <a:endParaRPr lang="en-US" dirty="0" smtClean="0"/>
          </a:p>
          <a:p>
            <a:endParaRPr lang="en-US" baseline="0" dirty="0" smtClean="0"/>
          </a:p>
          <a:p>
            <a:r>
              <a:rPr lang="en-US" baseline="0" dirty="0" smtClean="0"/>
              <a:t>Just like with treating typical problem behavior, we rarely recommend extinction only treatments; instead here is what we do:</a:t>
            </a:r>
          </a:p>
        </p:txBody>
      </p:sp>
      <p:sp>
        <p:nvSpPr>
          <p:cNvPr id="4" name="Slide Number Placeholder 3"/>
          <p:cNvSpPr>
            <a:spLocks noGrp="1"/>
          </p:cNvSpPr>
          <p:nvPr>
            <p:ph type="sldNum" sz="quarter" idx="10"/>
          </p:nvPr>
        </p:nvSpPr>
        <p:spPr/>
        <p:txBody>
          <a:bodyPr/>
          <a:lstStyle/>
          <a:p>
            <a:fld id="{6312EACC-0809-4BF3-A1FA-4216C5707E6B}" type="slidenum">
              <a:rPr lang="en-US" smtClean="0"/>
              <a:pPr/>
              <a:t>59</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1" dirty="0" smtClean="0"/>
              <a:t>  </a:t>
            </a:r>
            <a:r>
              <a:rPr lang="en-US" b="0" baseline="0" dirty="0" smtClean="0"/>
              <a:t>We were attempting to treat an adolescent with autisms stereotypy when this relation became apparent.</a:t>
            </a:r>
          </a:p>
          <a:p>
            <a:endParaRPr lang="en-US" b="0" baseline="0" dirty="0" smtClean="0"/>
          </a:p>
          <a:p>
            <a:r>
              <a:rPr lang="en-US" b="0" baseline="0" dirty="0" smtClean="0"/>
              <a:t>….</a:t>
            </a:r>
          </a:p>
          <a:p>
            <a:endParaRPr lang="en-US" b="0" baseline="0" dirty="0" smtClean="0"/>
          </a:p>
          <a:p>
            <a:r>
              <a:rPr lang="en-US" b="0" baseline="0" dirty="0" smtClean="0"/>
              <a:t>This is but one of many examples of the negative correlation between sleep and problem behaviors common in persons with autism. </a:t>
            </a:r>
          </a:p>
          <a:p>
            <a:r>
              <a:rPr lang="en-US" b="0" baseline="0" dirty="0" smtClean="0"/>
              <a:t>Less sleep—more problem behavior.</a:t>
            </a:r>
            <a:endParaRPr lang="en-US" b="1" dirty="0" smtClean="0"/>
          </a:p>
          <a:p>
            <a:endParaRPr lang="en-US" baseline="0" dirty="0" smtClean="0"/>
          </a:p>
          <a:p>
            <a:endParaRPr lang="en-US" baseline="0" dirty="0" smtClean="0"/>
          </a:p>
          <a:p>
            <a:endParaRPr lang="en-US" baseline="0" dirty="0" smtClean="0"/>
          </a:p>
          <a:p>
            <a:endParaRPr lang="en-US" baseline="0" dirty="0" smtClean="0"/>
          </a:p>
          <a:p>
            <a:r>
              <a:rPr lang="en-US" b="1" dirty="0" smtClean="0"/>
              <a:t> </a:t>
            </a:r>
          </a:p>
          <a:p>
            <a:endParaRPr lang="en-US" dirty="0" smtClean="0"/>
          </a:p>
          <a:p>
            <a:endParaRPr lang="en-US" dirty="0"/>
          </a:p>
        </p:txBody>
      </p:sp>
      <p:sp>
        <p:nvSpPr>
          <p:cNvPr id="4" name="Slide Number Placeholder 3"/>
          <p:cNvSpPr>
            <a:spLocks noGrp="1"/>
          </p:cNvSpPr>
          <p:nvPr>
            <p:ph type="sldNum" sz="quarter" idx="10"/>
          </p:nvPr>
        </p:nvSpPr>
        <p:spPr/>
        <p:txBody>
          <a:bodyPr/>
          <a:lstStyle/>
          <a:p>
            <a:fld id="{6312EACC-0809-4BF3-A1FA-4216C5707E6B}" type="slidenum">
              <a:rPr lang="en-US" smtClean="0"/>
              <a:pPr/>
              <a:t>6</a:t>
            </a:fld>
            <a:endParaRPr lang="en-US"/>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Now, if you have the task of changing a sleep dependency, (you got rid of the binky,</a:t>
            </a:r>
            <a:r>
              <a:rPr lang="en-US" baseline="0" dirty="0" smtClean="0"/>
              <a:t> you moved a child to a new bed, you decided to lay with them no more, you moved their nighttime snack earlier and made it less substantial, you swear off the hooker and whiskey) </a:t>
            </a:r>
            <a:r>
              <a:rPr lang="en-US" dirty="0" smtClean="0"/>
              <a:t>you are likely to get</a:t>
            </a:r>
            <a:r>
              <a:rPr lang="en-US" baseline="0" dirty="0" smtClean="0"/>
              <a:t> some behavior that will interfere with sleep onset.</a:t>
            </a:r>
          </a:p>
          <a:p>
            <a:endParaRPr lang="en-US" baseline="0" dirty="0" smtClean="0"/>
          </a:p>
          <a:p>
            <a:r>
              <a:rPr lang="en-US" baseline="0" dirty="0" smtClean="0"/>
              <a:t>These behaviors include: </a:t>
            </a:r>
            <a:r>
              <a:rPr lang="en-US" dirty="0" smtClean="0"/>
              <a:t>calling out, playing in bed, leaving bed or making a curtain call</a:t>
            </a:r>
            <a:r>
              <a:rPr lang="en-US" baseline="0" dirty="0" smtClean="0"/>
              <a:t> (or a booty call; why am I continuing with this terrible example). </a:t>
            </a:r>
          </a:p>
          <a:p>
            <a:endParaRPr lang="en-US" baseline="0" dirty="0" smtClean="0"/>
          </a:p>
          <a:p>
            <a:r>
              <a:rPr lang="en-US" dirty="0" smtClean="0"/>
              <a:t>We need to first consider what the likely reinforcers are for the interfering behavior</a:t>
            </a:r>
          </a:p>
          <a:p>
            <a:pPr lvl="1"/>
            <a:r>
              <a:rPr lang="en-US" dirty="0" smtClean="0"/>
              <a:t>Is it Attention </a:t>
            </a:r>
            <a:r>
              <a:rPr lang="en-US" baseline="0" dirty="0" smtClean="0"/>
              <a:t> or </a:t>
            </a:r>
            <a:r>
              <a:rPr lang="en-US" dirty="0" smtClean="0"/>
              <a:t>Interaction?</a:t>
            </a:r>
          </a:p>
          <a:p>
            <a:pPr lvl="1"/>
            <a:r>
              <a:rPr lang="en-US" dirty="0" smtClean="0"/>
              <a:t>Is it a particular</a:t>
            </a:r>
            <a:r>
              <a:rPr lang="en-US" baseline="0" dirty="0" smtClean="0"/>
              <a:t> </a:t>
            </a:r>
            <a:r>
              <a:rPr lang="en-US" dirty="0" smtClean="0"/>
              <a:t>Food</a:t>
            </a:r>
            <a:r>
              <a:rPr lang="en-US" baseline="0" dirty="0" smtClean="0"/>
              <a:t> or </a:t>
            </a:r>
            <a:r>
              <a:rPr lang="en-US" dirty="0" smtClean="0"/>
              <a:t>drink</a:t>
            </a:r>
          </a:p>
          <a:p>
            <a:pPr lvl="1"/>
            <a:r>
              <a:rPr lang="en-US" dirty="0" smtClean="0"/>
              <a:t>Is it access to TV or toys</a:t>
            </a:r>
          </a:p>
          <a:p>
            <a:pPr lvl="1"/>
            <a:r>
              <a:rPr lang="en-US" dirty="0" smtClean="0"/>
              <a:t>Is it sensory stimulation</a:t>
            </a:r>
          </a:p>
          <a:p>
            <a:pPr lvl="1"/>
            <a:r>
              <a:rPr lang="en-US" dirty="0" smtClean="0"/>
              <a:t>Is it escape/avoidance of the dark or the bedroom or possibility of</a:t>
            </a:r>
            <a:r>
              <a:rPr lang="en-US" baseline="0" dirty="0" smtClean="0"/>
              <a:t> another nightmare</a:t>
            </a:r>
            <a:endParaRPr lang="en-US" dirty="0" smtClean="0"/>
          </a:p>
          <a:p>
            <a:endParaRPr lang="en-US" baseline="0" dirty="0" smtClean="0"/>
          </a:p>
          <a:p>
            <a:r>
              <a:rPr lang="en-US" baseline="0" dirty="0" smtClean="0"/>
              <a:t>Just like with treating typical problem behavior, we rarely recommend extinction only treatments; instead here is what we do:</a:t>
            </a:r>
          </a:p>
        </p:txBody>
      </p:sp>
      <p:sp>
        <p:nvSpPr>
          <p:cNvPr id="4" name="Slide Number Placeholder 3"/>
          <p:cNvSpPr>
            <a:spLocks noGrp="1"/>
          </p:cNvSpPr>
          <p:nvPr>
            <p:ph type="sldNum" sz="quarter" idx="10"/>
          </p:nvPr>
        </p:nvSpPr>
        <p:spPr/>
        <p:txBody>
          <a:bodyPr/>
          <a:lstStyle/>
          <a:p>
            <a:fld id="{6312EACC-0809-4BF3-A1FA-4216C5707E6B}" type="slidenum">
              <a:rPr lang="en-US" smtClean="0"/>
              <a:pPr/>
              <a:t>60</a:t>
            </a:fld>
            <a:endParaRPr lang="en-US"/>
          </a:p>
        </p:txBody>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First, try to provide access to</a:t>
            </a:r>
            <a:r>
              <a:rPr lang="en-US" baseline="0" dirty="0" smtClean="0"/>
              <a:t> the likely reinforcer just prior to or during the bedtime routine.</a:t>
            </a:r>
          </a:p>
          <a:p>
            <a:endParaRPr lang="en-US" i="1" baseline="0" dirty="0" smtClean="0"/>
          </a:p>
          <a:p>
            <a:r>
              <a:rPr lang="en-US" i="0" baseline="0" dirty="0" smtClean="0"/>
              <a:t>Second, we try to provide the reinforcers in ways that don’t strengthen the interfering behavior by either….</a:t>
            </a:r>
          </a:p>
          <a:p>
            <a:endParaRPr lang="en-US" i="0" baseline="0" dirty="0" smtClean="0"/>
          </a:p>
          <a:p>
            <a:r>
              <a:rPr lang="en-US" i="0" baseline="0" dirty="0" smtClean="0"/>
              <a:t>With automatically reinforced IB, we….</a:t>
            </a:r>
          </a:p>
          <a:p>
            <a:endParaRPr lang="en-US" i="0" baseline="0" dirty="0" smtClean="0"/>
          </a:p>
          <a:p>
            <a:r>
              <a:rPr lang="en-US" i="0" baseline="0" dirty="0" smtClean="0"/>
              <a:t> </a:t>
            </a:r>
            <a:endParaRPr lang="en-US" i="0" dirty="0" smtClean="0"/>
          </a:p>
        </p:txBody>
      </p:sp>
      <p:sp>
        <p:nvSpPr>
          <p:cNvPr id="4" name="Slide Number Placeholder 3"/>
          <p:cNvSpPr>
            <a:spLocks noGrp="1"/>
          </p:cNvSpPr>
          <p:nvPr>
            <p:ph type="sldNum" sz="quarter" idx="10"/>
          </p:nvPr>
        </p:nvSpPr>
        <p:spPr/>
        <p:txBody>
          <a:bodyPr/>
          <a:lstStyle/>
          <a:p>
            <a:fld id="{6312EACC-0809-4BF3-A1FA-4216C5707E6B}" type="slidenum">
              <a:rPr lang="en-US" smtClean="0"/>
              <a:pPr/>
              <a:t>61</a:t>
            </a:fld>
            <a:endParaRPr lang="en-US"/>
          </a:p>
        </p:txBody>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First, try to provide access to</a:t>
            </a:r>
            <a:r>
              <a:rPr lang="en-US" baseline="0" dirty="0" smtClean="0"/>
              <a:t> the likely reinforcer just prior to or during the bedtime routine.</a:t>
            </a:r>
          </a:p>
          <a:p>
            <a:endParaRPr lang="en-US" i="1" baseline="0" dirty="0" smtClean="0"/>
          </a:p>
          <a:p>
            <a:r>
              <a:rPr lang="en-US" i="0" baseline="0" dirty="0" smtClean="0"/>
              <a:t>Second, we try to provide the reinforcers in ways that don’t strengthen the interfering behavior by either….</a:t>
            </a:r>
          </a:p>
          <a:p>
            <a:endParaRPr lang="en-US" i="0" baseline="0" dirty="0" smtClean="0"/>
          </a:p>
          <a:p>
            <a:r>
              <a:rPr lang="en-US" i="0" baseline="0" dirty="0" smtClean="0"/>
              <a:t>With automatically reinforced IB, we….</a:t>
            </a:r>
          </a:p>
          <a:p>
            <a:endParaRPr lang="en-US" i="0" baseline="0" dirty="0" smtClean="0"/>
          </a:p>
          <a:p>
            <a:r>
              <a:rPr lang="en-US" i="0" baseline="0" dirty="0" smtClean="0"/>
              <a:t> </a:t>
            </a:r>
            <a:endParaRPr lang="en-US" i="0" dirty="0" smtClean="0"/>
          </a:p>
        </p:txBody>
      </p:sp>
      <p:sp>
        <p:nvSpPr>
          <p:cNvPr id="4" name="Slide Number Placeholder 3"/>
          <p:cNvSpPr>
            <a:spLocks noGrp="1"/>
          </p:cNvSpPr>
          <p:nvPr>
            <p:ph type="sldNum" sz="quarter" idx="10"/>
          </p:nvPr>
        </p:nvSpPr>
        <p:spPr/>
        <p:txBody>
          <a:bodyPr/>
          <a:lstStyle/>
          <a:p>
            <a:fld id="{6312EACC-0809-4BF3-A1FA-4216C5707E6B}" type="slidenum">
              <a:rPr lang="en-US" smtClean="0"/>
              <a:pPr/>
              <a:t>62</a:t>
            </a:fld>
            <a:endParaRPr lang="en-US"/>
          </a:p>
        </p:txBody>
      </p:sp>
    </p:spTree>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This my preference.</a:t>
            </a:r>
          </a:p>
          <a:p>
            <a:endParaRPr lang="en-US" dirty="0" smtClean="0"/>
          </a:p>
          <a:p>
            <a:r>
              <a:rPr lang="en-US" dirty="0" smtClean="0"/>
              <a:t>Schedule</a:t>
            </a:r>
            <a:r>
              <a:rPr lang="en-US" baseline="0" dirty="0" smtClean="0"/>
              <a:t> 1</a:t>
            </a:r>
            <a:r>
              <a:rPr lang="en-US" baseline="30000" dirty="0" smtClean="0"/>
              <a:t>st</a:t>
            </a:r>
            <a:r>
              <a:rPr lang="en-US" baseline="0" dirty="0" smtClean="0"/>
              <a:t> visit prior to probability of 1</a:t>
            </a:r>
            <a:r>
              <a:rPr lang="en-US" baseline="30000" dirty="0" smtClean="0"/>
              <a:t>st</a:t>
            </a:r>
            <a:r>
              <a:rPr lang="en-US" baseline="0" dirty="0" smtClean="0"/>
              <a:t> IB</a:t>
            </a:r>
          </a:p>
          <a:p>
            <a:endParaRPr lang="en-US" dirty="0" smtClean="0"/>
          </a:p>
        </p:txBody>
      </p:sp>
      <p:sp>
        <p:nvSpPr>
          <p:cNvPr id="4" name="Slide Number Placeholder 3"/>
          <p:cNvSpPr>
            <a:spLocks noGrp="1"/>
          </p:cNvSpPr>
          <p:nvPr>
            <p:ph type="sldNum" sz="quarter" idx="10"/>
          </p:nvPr>
        </p:nvSpPr>
        <p:spPr/>
        <p:txBody>
          <a:bodyPr/>
          <a:lstStyle/>
          <a:p>
            <a:fld id="{6312EACC-0809-4BF3-A1FA-4216C5707E6B}" type="slidenum">
              <a:rPr lang="en-US" smtClean="0"/>
              <a:pPr/>
              <a:t>63</a:t>
            </a:fld>
            <a:endParaRPr lang="en-US"/>
          </a:p>
        </p:txBody>
      </p:sp>
    </p:spTree>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Good</a:t>
            </a:r>
            <a:r>
              <a:rPr lang="en-US" baseline="0" dirty="0" smtClean="0"/>
              <a:t> with language able kids</a:t>
            </a:r>
          </a:p>
          <a:p>
            <a:r>
              <a:rPr lang="en-US" dirty="0" smtClean="0"/>
              <a:t>If sleep</a:t>
            </a:r>
            <a:r>
              <a:rPr lang="en-US" baseline="0" dirty="0" smtClean="0"/>
              <a:t> is dependent on parent presence and IBs are intense, c</a:t>
            </a:r>
            <a:r>
              <a:rPr lang="en-US" dirty="0" smtClean="0"/>
              <a:t>onsider also </a:t>
            </a:r>
            <a:r>
              <a:rPr lang="en-US" b="1" dirty="0" smtClean="0"/>
              <a:t>Parent</a:t>
            </a:r>
            <a:r>
              <a:rPr lang="en-US" b="1" baseline="0" dirty="0" smtClean="0"/>
              <a:t> Fading</a:t>
            </a:r>
          </a:p>
          <a:p>
            <a:pPr defTabSz="960914">
              <a:defRPr/>
            </a:pPr>
            <a:r>
              <a:rPr lang="en-US" dirty="0" smtClean="0"/>
              <a:t>1. Lie next to child on bed for three nights</a:t>
            </a:r>
            <a:br>
              <a:rPr lang="en-US" dirty="0" smtClean="0"/>
            </a:br>
            <a:r>
              <a:rPr lang="en-US" dirty="0" smtClean="0"/>
              <a:t>2. Lie on mattress next to bed for three nights</a:t>
            </a:r>
            <a:br>
              <a:rPr lang="en-US" dirty="0" smtClean="0"/>
            </a:br>
            <a:r>
              <a:rPr lang="en-US" dirty="0" smtClean="0"/>
              <a:t>3. Move mattress closer to door every three nights</a:t>
            </a:r>
            <a:br>
              <a:rPr lang="en-US" dirty="0" smtClean="0"/>
            </a:br>
            <a:r>
              <a:rPr lang="en-US" dirty="0" smtClean="0"/>
              <a:t>4. Sit on chair in bedroom at door with door open for three nights</a:t>
            </a:r>
            <a:br>
              <a:rPr lang="en-US" dirty="0" smtClean="0"/>
            </a:br>
            <a:r>
              <a:rPr lang="en-US" dirty="0" smtClean="0"/>
              <a:t>5. Sit outside door whilst still visible to child for three nights</a:t>
            </a:r>
            <a:br>
              <a:rPr lang="en-US" dirty="0" smtClean="0"/>
            </a:br>
            <a:r>
              <a:rPr lang="en-US" dirty="0" smtClean="0"/>
              <a:t>6. Sit outside door not visible to child for three nights</a:t>
            </a:r>
            <a:br>
              <a:rPr lang="en-US" dirty="0" smtClean="0"/>
            </a:br>
            <a:r>
              <a:rPr lang="en-US" dirty="0" smtClean="0"/>
              <a:t>7. Sit outside room with door closed for three nights.</a:t>
            </a:r>
          </a:p>
          <a:p>
            <a:r>
              <a:rPr lang="en-US" b="1" dirty="0" smtClean="0"/>
              <a:t> </a:t>
            </a:r>
          </a:p>
        </p:txBody>
      </p:sp>
      <p:sp>
        <p:nvSpPr>
          <p:cNvPr id="4" name="Slide Number Placeholder 3"/>
          <p:cNvSpPr>
            <a:spLocks noGrp="1"/>
          </p:cNvSpPr>
          <p:nvPr>
            <p:ph type="sldNum" sz="quarter" idx="10"/>
          </p:nvPr>
        </p:nvSpPr>
        <p:spPr/>
        <p:txBody>
          <a:bodyPr/>
          <a:lstStyle/>
          <a:p>
            <a:fld id="{6312EACC-0809-4BF3-A1FA-4216C5707E6B}" type="slidenum">
              <a:rPr lang="en-US" smtClean="0"/>
              <a:pPr/>
              <a:t>64</a:t>
            </a:fld>
            <a:endParaRPr lang="en-US"/>
          </a:p>
        </p:txBody>
      </p:sp>
    </p:spTree>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Here are the ranking from the parents</a:t>
            </a:r>
            <a:endParaRPr lang="en-US" dirty="0"/>
          </a:p>
        </p:txBody>
      </p:sp>
      <p:sp>
        <p:nvSpPr>
          <p:cNvPr id="4" name="Slide Number Placeholder 3"/>
          <p:cNvSpPr>
            <a:spLocks noGrp="1"/>
          </p:cNvSpPr>
          <p:nvPr>
            <p:ph type="sldNum" sz="quarter" idx="10"/>
          </p:nvPr>
        </p:nvSpPr>
        <p:spPr/>
        <p:txBody>
          <a:bodyPr/>
          <a:lstStyle/>
          <a:p>
            <a:fld id="{6312EACC-0809-4BF3-A1FA-4216C5707E6B}" type="slidenum">
              <a:rPr lang="en-US" smtClean="0"/>
              <a:pPr/>
              <a:t>65</a:t>
            </a:fld>
            <a:endParaRPr lang="en-US"/>
          </a:p>
        </p:txBody>
      </p:sp>
    </p:spTree>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6312EACC-0809-4BF3-A1FA-4216C5707E6B}" type="slidenum">
              <a:rPr lang="en-US" smtClean="0"/>
              <a:pPr/>
              <a:t>66</a:t>
            </a:fld>
            <a:endParaRPr lang="en-US"/>
          </a:p>
        </p:txBody>
      </p:sp>
    </p:spTree>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Good</a:t>
            </a:r>
            <a:r>
              <a:rPr lang="en-US" baseline="0" dirty="0" smtClean="0"/>
              <a:t> with language able kids</a:t>
            </a:r>
          </a:p>
          <a:p>
            <a:r>
              <a:rPr lang="en-US" dirty="0" smtClean="0"/>
              <a:t>If sleep</a:t>
            </a:r>
            <a:r>
              <a:rPr lang="en-US" baseline="0" dirty="0" smtClean="0"/>
              <a:t> is dependent on parent presence and IBs are intense, c</a:t>
            </a:r>
            <a:r>
              <a:rPr lang="en-US" dirty="0" smtClean="0"/>
              <a:t>onsider also </a:t>
            </a:r>
            <a:r>
              <a:rPr lang="en-US" b="1" dirty="0" smtClean="0"/>
              <a:t>Parent</a:t>
            </a:r>
            <a:r>
              <a:rPr lang="en-US" b="1" baseline="0" dirty="0" smtClean="0"/>
              <a:t> Fading</a:t>
            </a:r>
          </a:p>
          <a:p>
            <a:pPr defTabSz="957349">
              <a:defRPr/>
            </a:pPr>
            <a:r>
              <a:rPr lang="en-US" dirty="0" smtClean="0"/>
              <a:t>1. Lie next to child on bed for three nights</a:t>
            </a:r>
            <a:br>
              <a:rPr lang="en-US" dirty="0" smtClean="0"/>
            </a:br>
            <a:r>
              <a:rPr lang="en-US" dirty="0" smtClean="0"/>
              <a:t>2. Lie on mattress next to bed for three nights</a:t>
            </a:r>
            <a:br>
              <a:rPr lang="en-US" dirty="0" smtClean="0"/>
            </a:br>
            <a:r>
              <a:rPr lang="en-US" dirty="0" smtClean="0"/>
              <a:t>3. Move mattress closer to door every three nights</a:t>
            </a:r>
            <a:br>
              <a:rPr lang="en-US" dirty="0" smtClean="0"/>
            </a:br>
            <a:r>
              <a:rPr lang="en-US" dirty="0" smtClean="0"/>
              <a:t>4. Sit on chair in bedroom at door with door open for three nights</a:t>
            </a:r>
            <a:br>
              <a:rPr lang="en-US" dirty="0" smtClean="0"/>
            </a:br>
            <a:r>
              <a:rPr lang="en-US" dirty="0" smtClean="0"/>
              <a:t>5. Sit outside door whilst still visible to child for three nights</a:t>
            </a:r>
            <a:br>
              <a:rPr lang="en-US" dirty="0" smtClean="0"/>
            </a:br>
            <a:r>
              <a:rPr lang="en-US" dirty="0" smtClean="0"/>
              <a:t>6. Sit outside door not visible to child for three nights</a:t>
            </a:r>
            <a:br>
              <a:rPr lang="en-US" dirty="0" smtClean="0"/>
            </a:br>
            <a:r>
              <a:rPr lang="en-US" dirty="0" smtClean="0"/>
              <a:t>7. Sit outside room with door closed for three nights.</a:t>
            </a:r>
          </a:p>
          <a:p>
            <a:r>
              <a:rPr lang="en-US" b="1" dirty="0" smtClean="0"/>
              <a:t> </a:t>
            </a:r>
          </a:p>
        </p:txBody>
      </p:sp>
      <p:sp>
        <p:nvSpPr>
          <p:cNvPr id="4" name="Slide Number Placeholder 3"/>
          <p:cNvSpPr>
            <a:spLocks noGrp="1"/>
          </p:cNvSpPr>
          <p:nvPr>
            <p:ph type="sldNum" sz="quarter" idx="10"/>
          </p:nvPr>
        </p:nvSpPr>
        <p:spPr/>
        <p:txBody>
          <a:bodyPr/>
          <a:lstStyle/>
          <a:p>
            <a:fld id="{6312EACC-0809-4BF3-A1FA-4216C5707E6B}" type="slidenum">
              <a:rPr lang="en-US" smtClean="0"/>
              <a:pPr/>
              <a:t>68</a:t>
            </a:fld>
            <a:endParaRPr lang="en-US"/>
          </a:p>
        </p:txBody>
      </p:sp>
    </p:spTree>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 Finally, night awakenings should be resolved with appropriate sleep schedule and healthy sleep dependencies</a:t>
            </a:r>
          </a:p>
          <a:p>
            <a:endParaRPr lang="en-US" sz="1200" dirty="0"/>
          </a:p>
          <a:p>
            <a:r>
              <a:rPr lang="en-US" dirty="0" smtClean="0"/>
              <a:t>But,</a:t>
            </a:r>
            <a:r>
              <a:rPr lang="en-US" baseline="0" dirty="0" smtClean="0"/>
              <a:t> i</a:t>
            </a:r>
            <a:r>
              <a:rPr lang="en-US" dirty="0" smtClean="0"/>
              <a:t>f they continue to occur, we rely on</a:t>
            </a:r>
          </a:p>
          <a:p>
            <a:pPr lvl="1"/>
            <a:r>
              <a:rPr lang="en-US" b="1" dirty="0" smtClean="0">
                <a:solidFill>
                  <a:schemeClr val="accent3">
                    <a:lumMod val="50000"/>
                  </a:schemeClr>
                </a:solidFill>
              </a:rPr>
              <a:t>Scheduled (preemptive) awakenings</a:t>
            </a:r>
            <a:r>
              <a:rPr lang="en-US" b="1" baseline="0" dirty="0" smtClean="0">
                <a:solidFill>
                  <a:schemeClr val="accent3">
                    <a:lumMod val="50000"/>
                  </a:schemeClr>
                </a:solidFill>
              </a:rPr>
              <a:t> to address them</a:t>
            </a:r>
            <a:endParaRPr lang="en-US" b="1" dirty="0" smtClean="0">
              <a:solidFill>
                <a:schemeClr val="accent3">
                  <a:lumMod val="50000"/>
                </a:schemeClr>
              </a:solidFill>
            </a:endParaRPr>
          </a:p>
          <a:p>
            <a:pPr lvl="2"/>
            <a:r>
              <a:rPr lang="en-US" dirty="0" smtClean="0"/>
              <a:t>(Wake child about 15 to 30 min prior to his/her typical night awakening</a:t>
            </a:r>
          </a:p>
          <a:p>
            <a:pPr lvl="2"/>
            <a:r>
              <a:rPr lang="en-US" dirty="0" smtClean="0"/>
              <a:t>Gradually increase schedule of awakenings until it coincides with the morning wake up)</a:t>
            </a:r>
          </a:p>
          <a:p>
            <a:endParaRPr lang="en-US" dirty="0" smtClean="0"/>
          </a:p>
        </p:txBody>
      </p:sp>
      <p:sp>
        <p:nvSpPr>
          <p:cNvPr id="4" name="Slide Number Placeholder 3"/>
          <p:cNvSpPr>
            <a:spLocks noGrp="1"/>
          </p:cNvSpPr>
          <p:nvPr>
            <p:ph type="sldNum" sz="quarter" idx="10"/>
          </p:nvPr>
        </p:nvSpPr>
        <p:spPr/>
        <p:txBody>
          <a:bodyPr/>
          <a:lstStyle/>
          <a:p>
            <a:fld id="{6312EACC-0809-4BF3-A1FA-4216C5707E6B}" type="slidenum">
              <a:rPr lang="en-US" smtClean="0"/>
              <a:pPr/>
              <a:t>69</a:t>
            </a:fld>
            <a:endParaRPr lang="en-US"/>
          </a:p>
        </p:txBody>
      </p:sp>
    </p:spTree>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baseline="0" dirty="0" smtClean="0"/>
          </a:p>
          <a:p>
            <a:r>
              <a:rPr lang="en-US" dirty="0" smtClean="0"/>
              <a:t>Adherence to an agreed upon </a:t>
            </a:r>
            <a:r>
              <a:rPr lang="en-US" dirty="0" smtClean="0">
                <a:solidFill>
                  <a:srgbClr val="FF0000"/>
                </a:solidFill>
              </a:rPr>
              <a:t>sleep schedule </a:t>
            </a:r>
            <a:r>
              <a:rPr lang="en-US" dirty="0" smtClean="0"/>
              <a:t>that is sensitive to age and recent sleep history</a:t>
            </a:r>
          </a:p>
          <a:p>
            <a:endParaRPr lang="en-US" sz="800" dirty="0"/>
          </a:p>
          <a:p>
            <a:r>
              <a:rPr lang="en-US" dirty="0" smtClean="0"/>
              <a:t>Adherence to </a:t>
            </a:r>
            <a:r>
              <a:rPr lang="en-US" dirty="0" smtClean="0">
                <a:solidFill>
                  <a:srgbClr val="FF0000"/>
                </a:solidFill>
              </a:rPr>
              <a:t>nighttime routines </a:t>
            </a:r>
            <a:r>
              <a:rPr lang="en-US" dirty="0" smtClean="0"/>
              <a:t>and</a:t>
            </a:r>
            <a:r>
              <a:rPr lang="en-US" dirty="0" smtClean="0">
                <a:solidFill>
                  <a:srgbClr val="FF0000"/>
                </a:solidFill>
              </a:rPr>
              <a:t> sleep contexts </a:t>
            </a:r>
            <a:r>
              <a:rPr lang="en-US" dirty="0" smtClean="0"/>
              <a:t>that foster compliance and “behavioral quietude”</a:t>
            </a:r>
          </a:p>
          <a:p>
            <a:endParaRPr lang="en-US" sz="800" dirty="0"/>
          </a:p>
          <a:p>
            <a:r>
              <a:rPr lang="en-US" dirty="0" smtClean="0"/>
              <a:t>Development of </a:t>
            </a:r>
            <a:r>
              <a:rPr lang="en-US" dirty="0" smtClean="0">
                <a:solidFill>
                  <a:srgbClr val="FF0000"/>
                </a:solidFill>
              </a:rPr>
              <a:t>sleep dependencies </a:t>
            </a:r>
            <a:r>
              <a:rPr lang="en-US" dirty="0" smtClean="0"/>
              <a:t>on things that are routinely and easily present throughout the night (and transportable)</a:t>
            </a:r>
          </a:p>
          <a:p>
            <a:endParaRPr lang="en-US" sz="800" dirty="0"/>
          </a:p>
          <a:p>
            <a:r>
              <a:rPr lang="en-US" dirty="0" smtClean="0"/>
              <a:t>Experience with a </a:t>
            </a:r>
            <a:r>
              <a:rPr lang="en-US" dirty="0" smtClean="0">
                <a:solidFill>
                  <a:srgbClr val="FF0000"/>
                </a:solidFill>
              </a:rPr>
              <a:t>clear discrepancy </a:t>
            </a:r>
            <a:r>
              <a:rPr lang="en-US" dirty="0" smtClean="0"/>
              <a:t>between what is available during the day versus the night</a:t>
            </a:r>
          </a:p>
        </p:txBody>
      </p:sp>
      <p:sp>
        <p:nvSpPr>
          <p:cNvPr id="4" name="Slide Number Placeholder 3"/>
          <p:cNvSpPr>
            <a:spLocks noGrp="1"/>
          </p:cNvSpPr>
          <p:nvPr>
            <p:ph type="sldNum" sz="quarter" idx="10"/>
          </p:nvPr>
        </p:nvSpPr>
        <p:spPr/>
        <p:txBody>
          <a:bodyPr/>
          <a:lstStyle/>
          <a:p>
            <a:fld id="{6312EACC-0809-4BF3-A1FA-4216C5707E6B}" type="slidenum">
              <a:rPr lang="en-US" smtClean="0"/>
              <a:pPr/>
              <a:t>70</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baseline="0" dirty="0" smtClean="0"/>
          </a:p>
          <a:p>
            <a:r>
              <a:rPr lang="en-US" b="1" dirty="0" smtClean="0"/>
              <a:t>Good Sleep is also</a:t>
            </a:r>
            <a:r>
              <a:rPr lang="en-US" b="1" baseline="0" dirty="0" smtClean="0"/>
              <a:t> important to children’s future</a:t>
            </a:r>
            <a:r>
              <a:rPr lang="en-US" b="1" dirty="0" smtClean="0"/>
              <a:t> success.</a:t>
            </a:r>
            <a:r>
              <a:rPr lang="en-US" b="1" baseline="0" dirty="0" smtClean="0"/>
              <a:t> </a:t>
            </a:r>
            <a:r>
              <a:rPr lang="en-US" b="0" dirty="0" smtClean="0"/>
              <a:t> </a:t>
            </a:r>
          </a:p>
          <a:p>
            <a:endParaRPr lang="en-US" b="0" dirty="0" smtClean="0"/>
          </a:p>
          <a:p>
            <a:r>
              <a:rPr lang="en-US" b="0" dirty="0" err="1" smtClean="0"/>
              <a:t>Correlational</a:t>
            </a:r>
            <a:r>
              <a:rPr lang="en-US" b="0" baseline="0" dirty="0" smtClean="0"/>
              <a:t> research has shown that p</a:t>
            </a:r>
            <a:r>
              <a:rPr lang="en-US" dirty="0" smtClean="0"/>
              <a:t>ersistent sleep problems in childhood is associated with:</a:t>
            </a:r>
          </a:p>
          <a:p>
            <a:pPr lvl="1"/>
            <a:r>
              <a:rPr lang="en-US" dirty="0" smtClean="0"/>
              <a:t>obesity</a:t>
            </a:r>
          </a:p>
          <a:p>
            <a:pPr lvl="1"/>
            <a:r>
              <a:rPr lang="en-US" dirty="0" smtClean="0"/>
              <a:t>behavioral and emotional problems in adolescence</a:t>
            </a:r>
          </a:p>
          <a:p>
            <a:pPr lvl="1"/>
            <a:r>
              <a:rPr lang="en-US" dirty="0" smtClean="0"/>
              <a:t>anxiety in adulthood</a:t>
            </a:r>
          </a:p>
          <a:p>
            <a:pPr lvl="1"/>
            <a:r>
              <a:rPr lang="en-US" dirty="0" smtClean="0"/>
              <a:t>And sleep problems through adulthood  </a:t>
            </a:r>
          </a:p>
          <a:p>
            <a:endParaRPr lang="en-US" b="0" dirty="0" smtClean="0"/>
          </a:p>
          <a:p>
            <a:endParaRPr lang="en-US" b="0" dirty="0" smtClean="0"/>
          </a:p>
          <a:p>
            <a:endParaRPr lang="en-US" b="0" dirty="0" smtClean="0"/>
          </a:p>
          <a:p>
            <a:endParaRPr lang="en-US" dirty="0" smtClean="0"/>
          </a:p>
          <a:p>
            <a:endParaRPr lang="en-US" dirty="0"/>
          </a:p>
        </p:txBody>
      </p:sp>
      <p:sp>
        <p:nvSpPr>
          <p:cNvPr id="4" name="Slide Number Placeholder 3"/>
          <p:cNvSpPr>
            <a:spLocks noGrp="1"/>
          </p:cNvSpPr>
          <p:nvPr>
            <p:ph type="sldNum" sz="quarter" idx="10"/>
          </p:nvPr>
        </p:nvSpPr>
        <p:spPr/>
        <p:txBody>
          <a:bodyPr/>
          <a:lstStyle/>
          <a:p>
            <a:fld id="{6312EACC-0809-4BF3-A1FA-4216C5707E6B}" type="slidenum">
              <a:rPr lang="en-US" smtClean="0"/>
              <a:pPr/>
              <a:t>7</a:t>
            </a:fld>
            <a:endParaRPr lang="en-US"/>
          </a:p>
        </p:txBody>
      </p:sp>
    </p:spTree>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p:cNvSpPr>
            <a:spLocks noGrp="1" noRot="1" noChangeAspect="1" noChangeArrowheads="1" noTextEdit="1"/>
          </p:cNvSpPr>
          <p:nvPr>
            <p:ph type="sldImg"/>
          </p:nvPr>
        </p:nvSpPr>
        <p:spPr>
          <a:xfrm>
            <a:off x="1257300" y="719138"/>
            <a:ext cx="4802188" cy="3600450"/>
          </a:xfrm>
          <a:ln/>
        </p:spPr>
      </p:sp>
      <p:sp>
        <p:nvSpPr>
          <p:cNvPr id="58371" name="Rectangle 3"/>
          <p:cNvSpPr>
            <a:spLocks noGrp="1" noChangeArrowheads="1"/>
          </p:cNvSpPr>
          <p:nvPr>
            <p:ph type="body" idx="1"/>
          </p:nvPr>
        </p:nvSpPr>
        <p:spPr>
          <a:xfrm>
            <a:off x="112243" y="4332160"/>
            <a:ext cx="7071360" cy="5194092"/>
          </a:xfrm>
          <a:noFill/>
          <a:ln w="9525"/>
        </p:spPr>
        <p:txBody>
          <a:bodyPr>
            <a:noAutofit/>
          </a:bodyPr>
          <a:lstStyle/>
          <a:p>
            <a:endParaRPr lang="en-US" dirty="0" smtClean="0">
              <a:cs typeface="Times New Roman" pitchFamily="18" charset="0"/>
            </a:endParaRPr>
          </a:p>
        </p:txBody>
      </p:sp>
    </p:spTree>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 </a:t>
            </a:r>
            <a:r>
              <a:rPr lang="en-US" sz="1500" b="1" dirty="0"/>
              <a:t>If you are considering addressing one or more sleep problems, start on a Friday or when you have some time off from work</a:t>
            </a:r>
          </a:p>
          <a:p>
            <a:endParaRPr lang="en-US" sz="400" b="1" dirty="0"/>
          </a:p>
          <a:p>
            <a:r>
              <a:rPr lang="en-US" sz="1500" b="1" dirty="0"/>
              <a:t>Exercise—just do it; exercise helps people sleep better</a:t>
            </a:r>
          </a:p>
          <a:p>
            <a:endParaRPr lang="en-US" sz="400" b="1" dirty="0"/>
          </a:p>
          <a:p>
            <a:r>
              <a:rPr lang="en-US" sz="1500" b="1" dirty="0"/>
              <a:t>Avoid caffeinated beverages after 4:00 pm.</a:t>
            </a:r>
          </a:p>
          <a:p>
            <a:endParaRPr lang="en-US" sz="400" b="1" dirty="0"/>
          </a:p>
          <a:p>
            <a:r>
              <a:rPr lang="en-US" sz="1500" b="1" dirty="0"/>
              <a:t>Consider writing down your reflections of the day and plans for tomorrow </a:t>
            </a:r>
            <a:r>
              <a:rPr lang="en-US" sz="1500" b="1" i="1" dirty="0"/>
              <a:t>before </a:t>
            </a:r>
            <a:r>
              <a:rPr lang="en-US" sz="1500" b="1" dirty="0"/>
              <a:t>you do your nighttime routine.</a:t>
            </a:r>
          </a:p>
          <a:p>
            <a:endParaRPr lang="en-US" sz="400" b="1" dirty="0"/>
          </a:p>
          <a:p>
            <a:r>
              <a:rPr lang="en-US" sz="1500" b="1" dirty="0"/>
              <a:t>To address long delays to sleep onset, consider:</a:t>
            </a:r>
          </a:p>
          <a:p>
            <a:endParaRPr lang="en-US" sz="400" dirty="0"/>
          </a:p>
          <a:p>
            <a:pPr marL="598418" indent="-538576">
              <a:buFont typeface="+mj-lt"/>
              <a:buAutoNum type="arabicPeriod"/>
            </a:pPr>
            <a:r>
              <a:rPr lang="en-US" sz="1500" b="1" dirty="0">
                <a:solidFill>
                  <a:schemeClr val="accent3">
                    <a:lumMod val="50000"/>
                  </a:schemeClr>
                </a:solidFill>
              </a:rPr>
              <a:t>Making your bedtime 1 hr. later than usual, </a:t>
            </a:r>
          </a:p>
          <a:p>
            <a:pPr marL="598418" indent="-538576">
              <a:buFont typeface="+mj-lt"/>
              <a:buAutoNum type="arabicPeriod"/>
            </a:pPr>
            <a:endParaRPr lang="en-US" sz="400" b="1" dirty="0">
              <a:solidFill>
                <a:schemeClr val="accent3">
                  <a:lumMod val="50000"/>
                </a:schemeClr>
              </a:solidFill>
            </a:endParaRPr>
          </a:p>
          <a:p>
            <a:pPr marL="598418" indent="-538576">
              <a:buFont typeface="+mj-lt"/>
              <a:buAutoNum type="arabicPeriod"/>
            </a:pPr>
            <a:r>
              <a:rPr lang="en-US" sz="1500" b="1" dirty="0">
                <a:solidFill>
                  <a:schemeClr val="accent3">
                    <a:lumMod val="50000"/>
                  </a:schemeClr>
                </a:solidFill>
              </a:rPr>
              <a:t>Getting out of bed if not asleep within 10-15 min, and sitting in chair &amp; read a literary classic for 15 min or until drowsy,</a:t>
            </a:r>
          </a:p>
          <a:p>
            <a:pPr marL="598418" indent="-538576">
              <a:buFont typeface="+mj-lt"/>
              <a:buAutoNum type="arabicPeriod"/>
            </a:pPr>
            <a:endParaRPr lang="en-US" sz="400" b="1" dirty="0">
              <a:solidFill>
                <a:schemeClr val="accent3">
                  <a:lumMod val="50000"/>
                </a:schemeClr>
              </a:solidFill>
            </a:endParaRPr>
          </a:p>
          <a:p>
            <a:pPr marL="598418" indent="-538576">
              <a:buFont typeface="+mj-lt"/>
              <a:buAutoNum type="arabicPeriod"/>
            </a:pPr>
            <a:r>
              <a:rPr lang="en-US" sz="1500" b="1" dirty="0">
                <a:solidFill>
                  <a:schemeClr val="accent3">
                    <a:lumMod val="50000"/>
                  </a:schemeClr>
                </a:solidFill>
              </a:rPr>
              <a:t>Gradually adjusting sleep and wake times to desired times.</a:t>
            </a:r>
          </a:p>
          <a:p>
            <a:endParaRPr lang="en-US" dirty="0" smtClean="0"/>
          </a:p>
        </p:txBody>
      </p:sp>
      <p:sp>
        <p:nvSpPr>
          <p:cNvPr id="4" name="Slide Number Placeholder 3"/>
          <p:cNvSpPr>
            <a:spLocks noGrp="1"/>
          </p:cNvSpPr>
          <p:nvPr>
            <p:ph type="sldNum" sz="quarter" idx="10"/>
          </p:nvPr>
        </p:nvSpPr>
        <p:spPr/>
        <p:txBody>
          <a:bodyPr/>
          <a:lstStyle/>
          <a:p>
            <a:fld id="{6312EACC-0809-4BF3-A1FA-4216C5707E6B}" type="slidenum">
              <a:rPr lang="en-US" smtClean="0"/>
              <a:pPr/>
              <a:t>72</a:t>
            </a:fld>
            <a:endParaRPr lang="en-US"/>
          </a:p>
        </p:txBody>
      </p:sp>
    </p:spTree>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 </a:t>
            </a:r>
            <a:r>
              <a:rPr lang="en-US" sz="1500" b="1" dirty="0"/>
              <a:t>If you are considering addressing one or more sleep problems, start on a Friday or when you have some time off from work</a:t>
            </a:r>
          </a:p>
          <a:p>
            <a:endParaRPr lang="en-US" sz="400" b="1" dirty="0"/>
          </a:p>
          <a:p>
            <a:r>
              <a:rPr lang="en-US" sz="1500" b="1" dirty="0"/>
              <a:t>Exercise—just do it; exercise helps people sleep better</a:t>
            </a:r>
          </a:p>
          <a:p>
            <a:endParaRPr lang="en-US" sz="400" b="1" dirty="0"/>
          </a:p>
          <a:p>
            <a:r>
              <a:rPr lang="en-US" sz="1500" b="1" dirty="0"/>
              <a:t>Avoid caffeinated beverages after 4:00 pm.</a:t>
            </a:r>
          </a:p>
          <a:p>
            <a:endParaRPr lang="en-US" sz="400" b="1" dirty="0"/>
          </a:p>
          <a:p>
            <a:r>
              <a:rPr lang="en-US" sz="1500" b="1" dirty="0"/>
              <a:t>Consider writing down your reflections of the day and plans for tomorrow </a:t>
            </a:r>
            <a:r>
              <a:rPr lang="en-US" sz="1500" b="1" i="1" dirty="0"/>
              <a:t>before </a:t>
            </a:r>
            <a:r>
              <a:rPr lang="en-US" sz="1500" b="1" dirty="0"/>
              <a:t>you do your nighttime routine.</a:t>
            </a:r>
          </a:p>
          <a:p>
            <a:endParaRPr lang="en-US" sz="400" b="1" dirty="0"/>
          </a:p>
          <a:p>
            <a:r>
              <a:rPr lang="en-US" sz="1500" b="1" dirty="0"/>
              <a:t>To address long delays to sleep onset, consider:</a:t>
            </a:r>
          </a:p>
          <a:p>
            <a:endParaRPr lang="en-US" sz="400" dirty="0"/>
          </a:p>
          <a:p>
            <a:pPr marL="598418" indent="-538576">
              <a:buFont typeface="+mj-lt"/>
              <a:buAutoNum type="arabicPeriod"/>
            </a:pPr>
            <a:r>
              <a:rPr lang="en-US" sz="1500" b="1" dirty="0">
                <a:solidFill>
                  <a:schemeClr val="accent3">
                    <a:lumMod val="50000"/>
                  </a:schemeClr>
                </a:solidFill>
              </a:rPr>
              <a:t>Making your bedtime 1 hr. later than usual, </a:t>
            </a:r>
          </a:p>
          <a:p>
            <a:pPr marL="598418" indent="-538576">
              <a:buFont typeface="+mj-lt"/>
              <a:buAutoNum type="arabicPeriod"/>
            </a:pPr>
            <a:endParaRPr lang="en-US" sz="400" b="1" dirty="0">
              <a:solidFill>
                <a:schemeClr val="accent3">
                  <a:lumMod val="50000"/>
                </a:schemeClr>
              </a:solidFill>
            </a:endParaRPr>
          </a:p>
          <a:p>
            <a:pPr marL="598418" indent="-538576">
              <a:buFont typeface="+mj-lt"/>
              <a:buAutoNum type="arabicPeriod"/>
            </a:pPr>
            <a:r>
              <a:rPr lang="en-US" sz="1500" b="1" dirty="0">
                <a:solidFill>
                  <a:schemeClr val="accent3">
                    <a:lumMod val="50000"/>
                  </a:schemeClr>
                </a:solidFill>
              </a:rPr>
              <a:t>Getting out of bed if not asleep within 10-15 min, and sitting in chair &amp; read a literary classic for 15 min or until drowsy,</a:t>
            </a:r>
          </a:p>
          <a:p>
            <a:pPr marL="598418" indent="-538576">
              <a:buFont typeface="+mj-lt"/>
              <a:buAutoNum type="arabicPeriod"/>
            </a:pPr>
            <a:endParaRPr lang="en-US" sz="400" b="1" dirty="0">
              <a:solidFill>
                <a:schemeClr val="accent3">
                  <a:lumMod val="50000"/>
                </a:schemeClr>
              </a:solidFill>
            </a:endParaRPr>
          </a:p>
          <a:p>
            <a:pPr marL="598418" indent="-538576">
              <a:buFont typeface="+mj-lt"/>
              <a:buAutoNum type="arabicPeriod"/>
            </a:pPr>
            <a:r>
              <a:rPr lang="en-US" sz="1500" b="1">
                <a:solidFill>
                  <a:schemeClr val="accent3">
                    <a:lumMod val="50000"/>
                  </a:schemeClr>
                </a:solidFill>
              </a:rPr>
              <a:t>Gradually adjusting sleep and wake times to desired times.</a:t>
            </a:r>
          </a:p>
          <a:p>
            <a:endParaRPr lang="en-US" dirty="0" smtClean="0"/>
          </a:p>
        </p:txBody>
      </p:sp>
      <p:sp>
        <p:nvSpPr>
          <p:cNvPr id="4" name="Slide Number Placeholder 3"/>
          <p:cNvSpPr>
            <a:spLocks noGrp="1"/>
          </p:cNvSpPr>
          <p:nvPr>
            <p:ph type="sldNum" sz="quarter" idx="10"/>
          </p:nvPr>
        </p:nvSpPr>
        <p:spPr/>
        <p:txBody>
          <a:bodyPr/>
          <a:lstStyle/>
          <a:p>
            <a:fld id="{6312EACC-0809-4BF3-A1FA-4216C5707E6B}" type="slidenum">
              <a:rPr lang="en-US" smtClean="0"/>
              <a:pPr/>
              <a:t>73</a:t>
            </a:fld>
            <a:endParaRPr lang="en-US"/>
          </a:p>
        </p:txBody>
      </p:sp>
    </p:spTree>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Here are the sleep onset delays during the baselines</a:t>
            </a:r>
            <a:r>
              <a:rPr lang="en-US" baseline="0" dirty="0" smtClean="0"/>
              <a:t> for the three boys. Characterized by high variability.</a:t>
            </a:r>
          </a:p>
          <a:p>
            <a:endParaRPr lang="en-US" baseline="0" dirty="0" smtClean="0"/>
          </a:p>
          <a:p>
            <a:r>
              <a:rPr lang="en-US" baseline="0" dirty="0" smtClean="0"/>
              <a:t>The clients we have currently enrolled in our treatment program have sleep onset delays of 2 to 4 hours. It was less severe with these boys.</a:t>
            </a:r>
            <a:endParaRPr lang="en-US" dirty="0"/>
          </a:p>
        </p:txBody>
      </p:sp>
      <p:sp>
        <p:nvSpPr>
          <p:cNvPr id="4" name="Slide Number Placeholder 3"/>
          <p:cNvSpPr>
            <a:spLocks noGrp="1"/>
          </p:cNvSpPr>
          <p:nvPr>
            <p:ph type="sldNum" sz="quarter" idx="10"/>
          </p:nvPr>
        </p:nvSpPr>
        <p:spPr/>
        <p:txBody>
          <a:bodyPr/>
          <a:lstStyle/>
          <a:p>
            <a:fld id="{D8A29FAB-8D05-474B-875E-B36CA27A410D}" type="slidenum">
              <a:rPr lang="en-US" smtClean="0"/>
              <a:pPr/>
              <a:t>74</a:t>
            </a:fld>
            <a:endParaRPr lang="en-US"/>
          </a:p>
        </p:txBody>
      </p:sp>
    </p:spTree>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p:cNvSpPr>
            <a:spLocks noGrp="1" noRot="1" noChangeAspect="1" noChangeArrowheads="1" noTextEdit="1"/>
          </p:cNvSpPr>
          <p:nvPr>
            <p:ph type="sldImg"/>
          </p:nvPr>
        </p:nvSpPr>
        <p:spPr>
          <a:xfrm>
            <a:off x="1257300" y="719138"/>
            <a:ext cx="4802188" cy="3600450"/>
          </a:xfrm>
          <a:ln/>
        </p:spPr>
      </p:sp>
      <p:sp>
        <p:nvSpPr>
          <p:cNvPr id="58371" name="Rectangle 3"/>
          <p:cNvSpPr>
            <a:spLocks noGrp="1" noChangeArrowheads="1"/>
          </p:cNvSpPr>
          <p:nvPr>
            <p:ph type="body" idx="1"/>
          </p:nvPr>
        </p:nvSpPr>
        <p:spPr>
          <a:xfrm>
            <a:off x="406400" y="4560571"/>
            <a:ext cx="6339840" cy="4517498"/>
          </a:xfrm>
          <a:noFill/>
          <a:ln w="9525"/>
        </p:spPr>
        <p:txBody>
          <a:bodyPr>
            <a:noAutofit/>
          </a:bodyPr>
          <a:lstStyle/>
          <a:p>
            <a:pPr defTabSz="480473">
              <a:lnSpc>
                <a:spcPct val="120000"/>
              </a:lnSpc>
            </a:pPr>
            <a:r>
              <a:rPr lang="en-US" sz="1700" dirty="0">
                <a:cs typeface="Times New Roman" pitchFamily="18" charset="0"/>
              </a:rPr>
              <a:t> Thank you for your time. Good luck with your work.  </a:t>
            </a:r>
            <a:endParaRPr lang="en-US" sz="1700" dirty="0">
              <a:latin typeface="Times New Roman" pitchFamily="18" charset="0"/>
              <a:cs typeface="Times New Roman" pitchFamily="18" charset="0"/>
            </a:endParaRPr>
          </a:p>
          <a:p>
            <a:endParaRPr lang="en-US" sz="1600" dirty="0">
              <a:cs typeface="Times New Roman" pitchFamily="18"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lvl="0"/>
            <a:r>
              <a:rPr lang="en-US" b="1" dirty="0" smtClean="0"/>
              <a:t>Good Sleep for children is important for their</a:t>
            </a:r>
            <a:r>
              <a:rPr lang="en-US" b="1" baseline="0" dirty="0" smtClean="0"/>
              <a:t> parents, especially their mothers who bear the brunt of the burden imposed by the sleep problem. </a:t>
            </a:r>
            <a:r>
              <a:rPr lang="en-US" b="1" dirty="0" smtClean="0"/>
              <a:t> </a:t>
            </a:r>
          </a:p>
          <a:p>
            <a:pPr lvl="0"/>
            <a:r>
              <a:rPr lang="en-US" dirty="0" smtClean="0"/>
              <a:t>A child’s persistent sleep problem can</a:t>
            </a:r>
            <a:r>
              <a:rPr lang="en-US" baseline="0" dirty="0" smtClean="0"/>
              <a:t> lead to </a:t>
            </a:r>
            <a:r>
              <a:rPr lang="en-US" dirty="0" smtClean="0"/>
              <a:t>Maternal malaise and depression</a:t>
            </a:r>
          </a:p>
          <a:p>
            <a:pPr lvl="0"/>
            <a:r>
              <a:rPr lang="en-US" dirty="0" smtClean="0"/>
              <a:t>Parental sleep problems (if your</a:t>
            </a:r>
            <a:r>
              <a:rPr lang="en-US" baseline="0" dirty="0" smtClean="0"/>
              <a:t> child is up, chances are you are too)</a:t>
            </a:r>
            <a:endParaRPr lang="en-US" dirty="0" smtClean="0"/>
          </a:p>
          <a:p>
            <a:pPr lvl="0"/>
            <a:r>
              <a:rPr lang="en-US" dirty="0" smtClean="0"/>
              <a:t>Erosion of the parent’s relationship with each other and with their children</a:t>
            </a:r>
          </a:p>
          <a:p>
            <a:pPr lvl="0"/>
            <a:endParaRPr lang="en-US" dirty="0" smtClean="0"/>
          </a:p>
          <a:p>
            <a:pPr marL="23314" defTabSz="960914">
              <a:defRPr/>
            </a:pPr>
            <a:r>
              <a:rPr lang="en-US" dirty="0" smtClean="0"/>
              <a:t>I used </a:t>
            </a:r>
            <a:r>
              <a:rPr lang="en-US" baseline="0" dirty="0" smtClean="0"/>
              <a:t>to often skip over the reported sleep problem to address the self-injury, the routine noncompliance or tantrums, or try to obtain the perfect discrete trial teaching program for children with autism or other learning disorders. Now, with parental agreement, I treat the sleep problem first. I think we might even be able to avoid some of the typical problem behaviors if we understand and address the sleep problem first and do so with confidence.  </a:t>
            </a:r>
          </a:p>
          <a:p>
            <a:pPr lvl="0"/>
            <a:endParaRPr lang="en-US" baseline="0" dirty="0" smtClean="0"/>
          </a:p>
          <a:p>
            <a:pPr lvl="0"/>
            <a:r>
              <a:rPr lang="en-US" baseline="0" dirty="0" smtClean="0"/>
              <a:t>If you serve children, chances are you will have the opportunity to do so:</a:t>
            </a:r>
            <a:endParaRPr lang="en-US" dirty="0" smtClean="0"/>
          </a:p>
        </p:txBody>
      </p:sp>
      <p:sp>
        <p:nvSpPr>
          <p:cNvPr id="4" name="Slide Number Placeholder 3"/>
          <p:cNvSpPr>
            <a:spLocks noGrp="1"/>
          </p:cNvSpPr>
          <p:nvPr>
            <p:ph type="sldNum" sz="quarter" idx="10"/>
          </p:nvPr>
        </p:nvSpPr>
        <p:spPr/>
        <p:txBody>
          <a:bodyPr/>
          <a:lstStyle/>
          <a:p>
            <a:fld id="{6312EACC-0809-4BF3-A1FA-4216C5707E6B}" type="slidenum">
              <a:rPr lang="en-US" smtClean="0"/>
              <a:pPr/>
              <a:t>8</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300" dirty="0"/>
              <a:t>because sleep problems are common affecting 35-50% of young children, and as many as 73% of children diagnosed with autism.  Although there is a notion that children eventually grow out of the developmental phase characterized by sleep disturbance, the persistence of these problems later in childhood suggests that these problems do not simply subside as children grow older. </a:t>
            </a:r>
          </a:p>
        </p:txBody>
      </p:sp>
      <p:sp>
        <p:nvSpPr>
          <p:cNvPr id="4" name="Slide Number Placeholder 3"/>
          <p:cNvSpPr>
            <a:spLocks noGrp="1"/>
          </p:cNvSpPr>
          <p:nvPr>
            <p:ph type="sldNum" sz="quarter" idx="10"/>
          </p:nvPr>
        </p:nvSpPr>
        <p:spPr/>
        <p:txBody>
          <a:bodyPr/>
          <a:lstStyle/>
          <a:p>
            <a:fld id="{D8A29FAB-8D05-474B-875E-B36CA27A410D}" type="slidenum">
              <a:rPr lang="en-US" smtClean="0"/>
              <a:pPr/>
              <a:t>9</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defRPr>
                <a:latin typeface="Cambria" pitchFamily="18" charset="0"/>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latin typeface="Cambria" pitchFamily="18"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428A19A-B277-4306-9BF0-C8633CCCA9E7}" type="datetimeFigureOut">
              <a:rPr lang="en-US" smtClean="0"/>
              <a:pPr/>
              <a:t>6/8/2015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C27BADC-881D-47B0-AF38-94FBB1682E89}"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428A19A-B277-4306-9BF0-C8633CCCA9E7}" type="datetimeFigureOut">
              <a:rPr lang="en-US" smtClean="0"/>
              <a:pPr/>
              <a:t>6/8/2015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C27BADC-881D-47B0-AF38-94FBB1682E89}"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Cambria" pitchFamily="18" charset="0"/>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a:defRPr sz="2800">
                <a:latin typeface="Cambria" pitchFamily="18" charset="0"/>
              </a:defRPr>
            </a:lvl1pPr>
            <a:lvl2pPr>
              <a:defRPr>
                <a:solidFill>
                  <a:schemeClr val="tx1">
                    <a:lumMod val="75000"/>
                    <a:lumOff val="25000"/>
                  </a:schemeClr>
                </a:solidFill>
                <a:latin typeface="Cambria" pitchFamily="18" charset="0"/>
              </a:defRPr>
            </a:lvl2pPr>
            <a:lvl3pPr>
              <a:defRPr>
                <a:latin typeface="Cambria" pitchFamily="18" charset="0"/>
              </a:defRPr>
            </a:lvl3pPr>
            <a:lvl4pPr>
              <a:defRPr>
                <a:latin typeface="Cambria" pitchFamily="18" charset="0"/>
              </a:defRPr>
            </a:lvl4pPr>
            <a:lvl5pPr>
              <a:defRPr>
                <a:latin typeface="Cambria" pitchFamily="18"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2428A19A-B277-4306-9BF0-C8633CCCA9E7}" type="datetimeFigureOut">
              <a:rPr lang="en-US" smtClean="0"/>
              <a:pPr/>
              <a:t>6/8/2015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C27BADC-881D-47B0-AF38-94FBB1682E89}"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428A19A-B277-4306-9BF0-C8633CCCA9E7}" type="datetimeFigureOut">
              <a:rPr lang="en-US" smtClean="0"/>
              <a:pPr/>
              <a:t>6/8/2015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C27BADC-881D-47B0-AF38-94FBB1682E89}"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2428A19A-B277-4306-9BF0-C8633CCCA9E7}" type="datetimeFigureOut">
              <a:rPr lang="en-US" smtClean="0"/>
              <a:pPr/>
              <a:t>6/8/2015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C27BADC-881D-47B0-AF38-94FBB1682E89}"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2428A19A-B277-4306-9BF0-C8633CCCA9E7}" type="datetimeFigureOut">
              <a:rPr lang="en-US" smtClean="0"/>
              <a:pPr/>
              <a:t>6/8/2015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C27BADC-881D-47B0-AF38-94FBB1682E89}"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2428A19A-B277-4306-9BF0-C8633CCCA9E7}" type="datetimeFigureOut">
              <a:rPr lang="en-US" smtClean="0"/>
              <a:pPr/>
              <a:t>6/8/2015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C27BADC-881D-47B0-AF38-94FBB1682E89}"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428A19A-B277-4306-9BF0-C8633CCCA9E7}" type="datetimeFigureOut">
              <a:rPr lang="en-US" smtClean="0"/>
              <a:pPr/>
              <a:t>6/8/2015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C27BADC-881D-47B0-AF38-94FBB1682E89}"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428A19A-B277-4306-9BF0-C8633CCCA9E7}" type="datetimeFigureOut">
              <a:rPr lang="en-US" smtClean="0"/>
              <a:pPr/>
              <a:t>6/8/2015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C27BADC-881D-47B0-AF38-94FBB1682E89}"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428A19A-B277-4306-9BF0-C8633CCCA9E7}" type="datetimeFigureOut">
              <a:rPr lang="en-US" smtClean="0"/>
              <a:pPr/>
              <a:t>6/8/2015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C27BADC-881D-47B0-AF38-94FBB1682E89}"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bg1">
                <a:lumMod val="95000"/>
              </a:schemeClr>
            </a:gs>
            <a:gs pos="40000">
              <a:schemeClr val="bg1">
                <a:tint val="45000"/>
                <a:shade val="99000"/>
                <a:satMod val="350000"/>
              </a:schemeClr>
            </a:gs>
            <a:gs pos="100000">
              <a:schemeClr val="bg1">
                <a:shade val="20000"/>
                <a:satMod val="255000"/>
              </a:schemeClr>
            </a:gs>
          </a:gsLst>
          <a:path path="circle">
            <a:fillToRect l="50000" t="-80000" r="50000" b="180000"/>
          </a:path>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428A19A-B277-4306-9BF0-C8633CCCA9E7}" type="datetimeFigureOut">
              <a:rPr lang="en-US" smtClean="0"/>
              <a:pPr/>
              <a:t>6/8/2015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C27BADC-881D-47B0-AF38-94FBB1682E89}"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5.wmf"/><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6.wmf"/><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6.wmf"/><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6.wmf"/><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6.wmf"/><Relationship Id="rId2" Type="http://schemas.openxmlformats.org/officeDocument/2006/relationships/notesSlide" Target="../notesSlides/notesSlide29.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6.wmf"/><Relationship Id="rId2" Type="http://schemas.openxmlformats.org/officeDocument/2006/relationships/notesSlide" Target="../notesSlides/notesSlide30.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1.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8.wmf"/><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3.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10.gif"/><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11.wmf"/><Relationship Id="rId2" Type="http://schemas.openxmlformats.org/officeDocument/2006/relationships/notesSlide" Target="../notesSlides/notesSlide49.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11.wmf"/><Relationship Id="rId2" Type="http://schemas.openxmlformats.org/officeDocument/2006/relationships/notesSlide" Target="../notesSlides/notesSlide50.xml"/><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3" Type="http://schemas.openxmlformats.org/officeDocument/2006/relationships/image" Target="../media/image11.wmf"/><Relationship Id="rId2" Type="http://schemas.openxmlformats.org/officeDocument/2006/relationships/notesSlide" Target="../notesSlides/notesSlide51.xml"/><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3" Type="http://schemas.openxmlformats.org/officeDocument/2006/relationships/image" Target="../media/image11.wmf"/><Relationship Id="rId2" Type="http://schemas.openxmlformats.org/officeDocument/2006/relationships/notesSlide" Target="../notesSlides/notesSlide52.xml"/><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2.xml"/><Relationship Id="rId1" Type="http://schemas.openxmlformats.org/officeDocument/2006/relationships/vmlDrawing" Target="../drawings/vmlDrawing1.vml"/><Relationship Id="rId5" Type="http://schemas.openxmlformats.org/officeDocument/2006/relationships/image" Target="../media/image4.wmf"/><Relationship Id="rId4" Type="http://schemas.openxmlformats.org/officeDocument/2006/relationships/oleObject" Target="../embeddings/oleObject1.bin"/></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7.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7.xml"/></Relationships>
</file>

<file path=ppt/slides/_rels/slide67.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7.xml"/><Relationship Id="rId1" Type="http://schemas.openxmlformats.org/officeDocument/2006/relationships/vmlDrawing" Target="../drawings/vmlDrawing2.vml"/><Relationship Id="rId4" Type="http://schemas.openxmlformats.org/officeDocument/2006/relationships/image" Target="../media/image13.wmf"/></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70.xml"/><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71.xml"/><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72.xml"/><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73.xml"/><Relationship Id="rId1" Type="http://schemas.openxmlformats.org/officeDocument/2006/relationships/slideLayout" Target="../slideLayouts/slideLayout7.xml"/></Relationships>
</file>

<file path=ppt/slides/_rels/slide7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74.xml"/><Relationship Id="rId1" Type="http://schemas.openxmlformats.org/officeDocument/2006/relationships/slideLayout" Target="../slideLayouts/slideLayout2.xml"/><Relationship Id="rId4" Type="http://schemas.openxmlformats.org/officeDocument/2006/relationships/hyperlink" Target="mailto:ghanley@wnec.edu" TargetMode="Externa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2" descr="C:\Users\ghanley\Downloads\file841257432994.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1885"/>
            <a:ext cx="9144000" cy="6856115"/>
          </a:xfrm>
          <a:prstGeom prst="rect">
            <a:avLst/>
          </a:prstGeom>
          <a:noFill/>
          <a:extLst>
            <a:ext uri="{909E8E84-426E-40DD-AFC4-6F175D3DCCD1}">
              <a14:hiddenFill xmlns:a14="http://schemas.microsoft.com/office/drawing/2010/main">
                <a:solidFill>
                  <a:srgbClr val="FFFFFF"/>
                </a:solidFill>
              </a14:hiddenFill>
            </a:ext>
          </a:extLst>
        </p:spPr>
      </p:pic>
      <p:sp>
        <p:nvSpPr>
          <p:cNvPr id="12" name="Rectangle 3"/>
          <p:cNvSpPr txBox="1">
            <a:spLocks noChangeArrowheads="1"/>
          </p:cNvSpPr>
          <p:nvPr/>
        </p:nvSpPr>
        <p:spPr>
          <a:xfrm>
            <a:off x="718458" y="3160488"/>
            <a:ext cx="7772400" cy="701040"/>
          </a:xfrm>
          <a:prstGeom prst="rect">
            <a:avLst/>
          </a:prstGeom>
        </p:spPr>
        <p:txBody>
          <a:bodyPr vert="horz" lIns="91440" tIns="45720" rIns="91440" bIns="45720" rtlCol="0">
            <a:normAutofit/>
          </a:bodyPr>
          <a:lstStyle/>
          <a:p>
            <a:pPr marL="0" marR="0" lvl="0" indent="0" algn="ctr" defTabSz="914400" rtl="0" eaLnBrk="1" fontAlgn="auto" latinLnBrk="0" hangingPunct="1">
              <a:lnSpc>
                <a:spcPct val="90000"/>
              </a:lnSpc>
              <a:spcBef>
                <a:spcPct val="20000"/>
              </a:spcBef>
              <a:spcAft>
                <a:spcPts val="0"/>
              </a:spcAft>
              <a:buClrTx/>
              <a:buSzTx/>
              <a:buFont typeface="Arial" pitchFamily="34" charset="0"/>
              <a:buNone/>
              <a:tabLst/>
              <a:defRPr/>
            </a:pPr>
            <a:r>
              <a:rPr kumimoji="0" lang="en-US" sz="3200" b="1" i="0" u="none" strike="noStrike" kern="1200" cap="none" spc="0" normalizeH="0" baseline="0" noProof="0" dirty="0" smtClean="0">
                <a:ln>
                  <a:noFill/>
                </a:ln>
                <a:effectLst/>
                <a:uLnTx/>
                <a:uFillTx/>
                <a:latin typeface="Cambria" pitchFamily="18" charset="0"/>
              </a:rPr>
              <a:t>Gregory P. Hanley. Ph.D., BCBA-D</a:t>
            </a:r>
          </a:p>
          <a:p>
            <a:pPr marL="0" marR="0" lvl="0" indent="0" algn="ctr" defTabSz="914400" rtl="0" eaLnBrk="1" fontAlgn="auto" latinLnBrk="0" hangingPunct="1">
              <a:lnSpc>
                <a:spcPct val="90000"/>
              </a:lnSpc>
              <a:spcBef>
                <a:spcPct val="20000"/>
              </a:spcBef>
              <a:spcAft>
                <a:spcPts val="0"/>
              </a:spcAft>
              <a:buClrTx/>
              <a:buSzTx/>
              <a:buFont typeface="Arial" pitchFamily="34" charset="0"/>
              <a:buNone/>
              <a:tabLst/>
              <a:defRPr/>
            </a:pPr>
            <a:endParaRPr kumimoji="0" lang="en-US" sz="2400" b="0" i="0" u="none" strike="noStrike" kern="1200" cap="none" spc="0" normalizeH="0" baseline="0" noProof="0" dirty="0" smtClean="0">
              <a:ln>
                <a:noFill/>
              </a:ln>
              <a:solidFill>
                <a:schemeClr val="folHlink"/>
              </a:solidFill>
              <a:effectLst/>
              <a:uLnTx/>
              <a:uFillTx/>
              <a:latin typeface="Cambria" pitchFamily="18" charset="0"/>
            </a:endParaRPr>
          </a:p>
        </p:txBody>
      </p:sp>
      <p:pic>
        <p:nvPicPr>
          <p:cNvPr id="14" name="Picture 1" descr="C:\Users\ghanley\Desktop\UMMS-Logo-Formal.png"/>
          <p:cNvPicPr>
            <a:picLocks noChangeAspect="1" noChangeArrowheads="1"/>
          </p:cNvPicPr>
          <p:nvPr/>
        </p:nvPicPr>
        <p:blipFill>
          <a:blip r:embed="rId4" cstate="print"/>
          <a:srcRect/>
          <a:stretch>
            <a:fillRect/>
          </a:stretch>
        </p:blipFill>
        <p:spPr bwMode="auto">
          <a:xfrm>
            <a:off x="5867400" y="3831048"/>
            <a:ext cx="1981200" cy="713232"/>
          </a:xfrm>
          <a:prstGeom prst="rect">
            <a:avLst/>
          </a:prstGeom>
          <a:noFill/>
        </p:spPr>
      </p:pic>
      <p:pic>
        <p:nvPicPr>
          <p:cNvPr id="15" name="Picture 14" descr="WNE logo.jpg"/>
          <p:cNvPicPr>
            <a:picLocks noChangeAspect="1"/>
          </p:cNvPicPr>
          <p:nvPr/>
        </p:nvPicPr>
        <p:blipFill>
          <a:blip r:embed="rId5" cstate="print"/>
          <a:stretch>
            <a:fillRect/>
          </a:stretch>
        </p:blipFill>
        <p:spPr>
          <a:xfrm>
            <a:off x="1170425" y="3831048"/>
            <a:ext cx="3172975" cy="694946"/>
          </a:xfrm>
          <a:prstGeom prst="rect">
            <a:avLst/>
          </a:prstGeom>
        </p:spPr>
      </p:pic>
      <p:sp>
        <p:nvSpPr>
          <p:cNvPr id="16" name="Rectangle 15"/>
          <p:cNvSpPr/>
          <p:nvPr/>
        </p:nvSpPr>
        <p:spPr>
          <a:xfrm>
            <a:off x="718458" y="396240"/>
            <a:ext cx="7511142" cy="2194560"/>
          </a:xfrm>
          <a:prstGeom prst="rect">
            <a:avLst/>
          </a:prstGeom>
          <a:solidFill>
            <a:schemeClr val="tx2">
              <a:lumMod val="75000"/>
              <a:alpha val="3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0000"/>
              </a:solidFill>
            </a:endParaRPr>
          </a:p>
        </p:txBody>
      </p:sp>
      <p:sp>
        <p:nvSpPr>
          <p:cNvPr id="17" name="Title 1"/>
          <p:cNvSpPr txBox="1">
            <a:spLocks/>
          </p:cNvSpPr>
          <p:nvPr/>
        </p:nvSpPr>
        <p:spPr>
          <a:xfrm>
            <a:off x="533400" y="320040"/>
            <a:ext cx="7848600" cy="2270760"/>
          </a:xfrm>
          <a:prstGeom prst="rect">
            <a:avLst/>
          </a:prstGeom>
        </p:spPr>
        <p:txBody>
          <a:bodyPr vert="horz" lIns="91440" tIns="45720" rIns="91440" bIns="45720" rtlCol="0" anchor="ctr">
            <a:normAutofit fontScale="97500"/>
          </a:bodyPr>
          <a:lstStyle/>
          <a:p>
            <a:pPr lvl="0" algn="ctr">
              <a:spcBef>
                <a:spcPct val="0"/>
              </a:spcBef>
              <a:defRPr/>
            </a:pPr>
            <a:r>
              <a:rPr lang="en-US" sz="4000" b="1" dirty="0">
                <a:solidFill>
                  <a:schemeClr val="bg1"/>
                </a:solidFill>
                <a:latin typeface="Cambria" panose="02040503050406030204" pitchFamily="18" charset="0"/>
              </a:rPr>
              <a:t>.      Understanding and Treating Sleep </a:t>
            </a:r>
            <a:r>
              <a:rPr lang="en-US" sz="4000" b="1" dirty="0" smtClean="0">
                <a:solidFill>
                  <a:schemeClr val="bg1"/>
                </a:solidFill>
                <a:latin typeface="Cambria" panose="02040503050406030204" pitchFamily="18" charset="0"/>
              </a:rPr>
              <a:t>Problems</a:t>
            </a:r>
          </a:p>
          <a:p>
            <a:pPr lvl="0" algn="ctr">
              <a:spcBef>
                <a:spcPct val="0"/>
              </a:spcBef>
              <a:defRPr/>
            </a:pPr>
            <a:r>
              <a:rPr lang="en-US" sz="4000" b="1" dirty="0" smtClean="0">
                <a:solidFill>
                  <a:schemeClr val="bg1"/>
                </a:solidFill>
                <a:latin typeface="Cambria" panose="02040503050406030204" pitchFamily="18" charset="0"/>
              </a:rPr>
              <a:t>of </a:t>
            </a:r>
            <a:r>
              <a:rPr lang="en-US" sz="4000" b="1" dirty="0">
                <a:solidFill>
                  <a:schemeClr val="bg1"/>
                </a:solidFill>
                <a:latin typeface="Cambria" panose="02040503050406030204" pitchFamily="18" charset="0"/>
              </a:rPr>
              <a:t>Children with Autism</a:t>
            </a:r>
            <a:endParaRPr lang="en-US" sz="4000" dirty="0">
              <a:solidFill>
                <a:schemeClr val="bg1">
                  <a:lumMod val="85000"/>
                </a:schemeClr>
              </a:solidFill>
              <a:latin typeface="Cambria" panose="02040503050406030204" pitchFamily="18" charset="0"/>
            </a:endParaRPr>
          </a:p>
        </p:txBody>
      </p:sp>
      <p:sp>
        <p:nvSpPr>
          <p:cNvPr id="18" name="Rectangle 17"/>
          <p:cNvSpPr/>
          <p:nvPr/>
        </p:nvSpPr>
        <p:spPr>
          <a:xfrm>
            <a:off x="261258" y="2950031"/>
            <a:ext cx="8610600" cy="1850569"/>
          </a:xfrm>
          <a:prstGeom prst="rect">
            <a:avLst/>
          </a:prstGeom>
          <a:solidFill>
            <a:schemeClr val="tx2">
              <a:lumMod val="75000"/>
              <a:alpha val="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0000"/>
              </a:solidFill>
            </a:endParaRPr>
          </a:p>
        </p:txBody>
      </p:sp>
      <p:sp>
        <p:nvSpPr>
          <p:cNvPr id="11" name="Rectangle 3"/>
          <p:cNvSpPr>
            <a:spLocks noGrp="1" noChangeArrowheads="1"/>
          </p:cNvSpPr>
          <p:nvPr>
            <p:ph type="subTitle" idx="1"/>
          </p:nvPr>
        </p:nvSpPr>
        <p:spPr>
          <a:xfrm>
            <a:off x="762000" y="5105400"/>
            <a:ext cx="7772400" cy="1447800"/>
          </a:xfrm>
        </p:spPr>
        <p:txBody>
          <a:bodyPr>
            <a:normAutofit/>
          </a:bodyPr>
          <a:lstStyle/>
          <a:p>
            <a:pPr eaLnBrk="1" hangingPunct="1">
              <a:spcBef>
                <a:spcPts val="0"/>
              </a:spcBef>
            </a:pPr>
            <a:r>
              <a:rPr lang="en-US" sz="2400" b="1" i="1" kern="0" dirty="0" smtClean="0">
                <a:solidFill>
                  <a:schemeClr val="tx1"/>
                </a:solidFill>
              </a:rPr>
              <a:t> </a:t>
            </a:r>
            <a:r>
              <a:rPr lang="en-US" sz="2400" b="1" i="1" kern="0" dirty="0" err="1" smtClean="0">
                <a:solidFill>
                  <a:schemeClr val="tx1"/>
                </a:solidFill>
              </a:rPr>
              <a:t>DataFinch</a:t>
            </a:r>
            <a:r>
              <a:rPr lang="en-US" sz="2400" b="1" i="1" kern="0" dirty="0" smtClean="0">
                <a:solidFill>
                  <a:schemeClr val="tx1"/>
                </a:solidFill>
              </a:rPr>
              <a:t> </a:t>
            </a:r>
          </a:p>
          <a:p>
            <a:pPr eaLnBrk="1" hangingPunct="1">
              <a:spcBef>
                <a:spcPts val="0"/>
              </a:spcBef>
            </a:pPr>
            <a:r>
              <a:rPr lang="en-US" sz="2400" b="1" i="1" kern="0" dirty="0" smtClean="0">
                <a:solidFill>
                  <a:schemeClr val="tx1"/>
                </a:solidFill>
              </a:rPr>
              <a:t>November, 2014</a:t>
            </a:r>
          </a:p>
        </p:txBody>
      </p:sp>
    </p:spTree>
    <p:extLst>
      <p:ext uri="{BB962C8B-B14F-4D97-AF65-F5344CB8AC3E}">
        <p14:creationId xmlns:p14="http://schemas.microsoft.com/office/powerpoint/2010/main" val="628675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28600" y="1447800"/>
            <a:ext cx="8686800" cy="5334000"/>
          </a:xfrm>
        </p:spPr>
        <p:txBody>
          <a:bodyPr>
            <a:normAutofit/>
          </a:bodyPr>
          <a:lstStyle/>
          <a:p>
            <a:pPr marL="0" indent="0" algn="ctr">
              <a:buNone/>
            </a:pPr>
            <a:r>
              <a:rPr lang="en-US" b="1" dirty="0">
                <a:solidFill>
                  <a:srgbClr val="C00000"/>
                </a:solidFill>
                <a:cs typeface="Times New Roman" pitchFamily="18" charset="0"/>
              </a:rPr>
              <a:t>Clash between our ancestral history </a:t>
            </a:r>
            <a:endParaRPr lang="en-US" b="1" dirty="0" smtClean="0">
              <a:solidFill>
                <a:srgbClr val="C00000"/>
              </a:solidFill>
              <a:cs typeface="Times New Roman" pitchFamily="18" charset="0"/>
            </a:endParaRPr>
          </a:p>
          <a:p>
            <a:pPr marL="0" indent="0" algn="ctr">
              <a:buNone/>
            </a:pPr>
            <a:r>
              <a:rPr lang="en-US" b="1" dirty="0" smtClean="0">
                <a:solidFill>
                  <a:srgbClr val="C00000"/>
                </a:solidFill>
                <a:cs typeface="Times New Roman" pitchFamily="18" charset="0"/>
              </a:rPr>
              <a:t>(encoded </a:t>
            </a:r>
            <a:r>
              <a:rPr lang="en-US" b="1" dirty="0">
                <a:solidFill>
                  <a:srgbClr val="C00000"/>
                </a:solidFill>
                <a:cs typeface="Times New Roman" pitchFamily="18" charset="0"/>
              </a:rPr>
              <a:t>in our </a:t>
            </a:r>
            <a:r>
              <a:rPr lang="en-US" b="1" dirty="0" smtClean="0">
                <a:solidFill>
                  <a:srgbClr val="C00000"/>
                </a:solidFill>
                <a:cs typeface="Times New Roman" pitchFamily="18" charset="0"/>
              </a:rPr>
              <a:t>genes) </a:t>
            </a:r>
          </a:p>
          <a:p>
            <a:pPr marL="0" indent="0" algn="ctr">
              <a:buNone/>
            </a:pPr>
            <a:r>
              <a:rPr lang="en-US" b="1" dirty="0" smtClean="0">
                <a:solidFill>
                  <a:srgbClr val="C00000"/>
                </a:solidFill>
                <a:cs typeface="Times New Roman" pitchFamily="18" charset="0"/>
              </a:rPr>
              <a:t>and </a:t>
            </a:r>
            <a:r>
              <a:rPr lang="en-US" b="1" dirty="0">
                <a:solidFill>
                  <a:srgbClr val="C00000"/>
                </a:solidFill>
                <a:cs typeface="Times New Roman" pitchFamily="18" charset="0"/>
              </a:rPr>
              <a:t>existing cultural </a:t>
            </a:r>
            <a:r>
              <a:rPr lang="en-US" b="1" dirty="0" smtClean="0">
                <a:solidFill>
                  <a:srgbClr val="C00000"/>
                </a:solidFill>
                <a:cs typeface="Times New Roman" pitchFamily="18" charset="0"/>
              </a:rPr>
              <a:t>practices</a:t>
            </a:r>
            <a:endParaRPr lang="en-US" b="1" dirty="0">
              <a:solidFill>
                <a:srgbClr val="C00000"/>
              </a:solidFill>
              <a:cs typeface="Times New Roman" pitchFamily="18" charset="0"/>
            </a:endParaRPr>
          </a:p>
          <a:p>
            <a:pPr marL="0" indent="0" algn="ctr">
              <a:buNone/>
            </a:pPr>
            <a:endParaRPr lang="en-US" b="1" dirty="0" smtClean="0">
              <a:cs typeface="Times New Roman" pitchFamily="18" charset="0"/>
            </a:endParaRPr>
          </a:p>
          <a:p>
            <a:pPr marL="0" indent="0" algn="ctr">
              <a:buNone/>
            </a:pPr>
            <a:r>
              <a:rPr lang="en-US" b="1" dirty="0">
                <a:cs typeface="Times New Roman" pitchFamily="18" charset="0"/>
              </a:rPr>
              <a:t>w</a:t>
            </a:r>
            <a:r>
              <a:rPr lang="en-US" b="1" dirty="0" smtClean="0">
                <a:cs typeface="Times New Roman" pitchFamily="18" charset="0"/>
              </a:rPr>
              <a:t>e are built to sleep in a particular context</a:t>
            </a:r>
          </a:p>
          <a:p>
            <a:pPr marL="0" indent="0" algn="ctr">
              <a:buNone/>
            </a:pPr>
            <a:endParaRPr lang="en-US" sz="800" b="1" dirty="0" smtClean="0">
              <a:cs typeface="Times New Roman" pitchFamily="18" charset="0"/>
            </a:endParaRPr>
          </a:p>
          <a:p>
            <a:pPr marL="0" indent="0" algn="ctr">
              <a:buNone/>
            </a:pPr>
            <a:r>
              <a:rPr lang="en-US" b="1" i="1" dirty="0">
                <a:cs typeface="Times New Roman" pitchFamily="18" charset="0"/>
              </a:rPr>
              <a:t>b</a:t>
            </a:r>
            <a:r>
              <a:rPr lang="en-US" b="1" i="1" dirty="0" smtClean="0">
                <a:cs typeface="Times New Roman" pitchFamily="18" charset="0"/>
              </a:rPr>
              <a:t>ut</a:t>
            </a:r>
          </a:p>
          <a:p>
            <a:pPr marL="0" indent="0" algn="ctr">
              <a:buNone/>
            </a:pPr>
            <a:endParaRPr lang="en-US" sz="800" b="1" dirty="0" smtClean="0">
              <a:cs typeface="Times New Roman" pitchFamily="18" charset="0"/>
            </a:endParaRPr>
          </a:p>
          <a:p>
            <a:pPr marL="0" indent="0" algn="ctr">
              <a:buNone/>
            </a:pPr>
            <a:r>
              <a:rPr lang="en-US" b="1" dirty="0">
                <a:cs typeface="Times New Roman" pitchFamily="18" charset="0"/>
              </a:rPr>
              <a:t>w</a:t>
            </a:r>
            <a:r>
              <a:rPr lang="en-US" b="1" dirty="0" smtClean="0">
                <a:cs typeface="Times New Roman" pitchFamily="18" charset="0"/>
              </a:rPr>
              <a:t>e are expected to sleep in a very different context </a:t>
            </a:r>
          </a:p>
          <a:p>
            <a:pPr marL="0" indent="0">
              <a:buNone/>
            </a:pPr>
            <a:endParaRPr lang="en-US" sz="1600" dirty="0" smtClean="0">
              <a:solidFill>
                <a:schemeClr val="tx1">
                  <a:lumMod val="75000"/>
                  <a:lumOff val="25000"/>
                </a:schemeClr>
              </a:solidFill>
              <a:latin typeface="+mj-lt"/>
              <a:cs typeface="Times New Roman" pitchFamily="18" charset="0"/>
            </a:endParaRPr>
          </a:p>
          <a:p>
            <a:endParaRPr lang="en-US" sz="2000" dirty="0" smtClean="0">
              <a:cs typeface="Times New Roman" pitchFamily="18" charset="0"/>
            </a:endParaRPr>
          </a:p>
          <a:p>
            <a:pPr>
              <a:buNone/>
            </a:pPr>
            <a:endParaRPr lang="en-US" sz="2000" dirty="0" smtClean="0">
              <a:cs typeface="Times New Roman" pitchFamily="18" charset="0"/>
            </a:endParaRPr>
          </a:p>
        </p:txBody>
      </p:sp>
      <p:sp>
        <p:nvSpPr>
          <p:cNvPr id="5" name="Title 1"/>
          <p:cNvSpPr>
            <a:spLocks noGrp="1"/>
          </p:cNvSpPr>
          <p:nvPr>
            <p:ph type="title"/>
          </p:nvPr>
        </p:nvSpPr>
        <p:spPr>
          <a:xfrm>
            <a:off x="304800" y="274638"/>
            <a:ext cx="8534400" cy="944562"/>
          </a:xfrm>
        </p:spPr>
        <p:txBody>
          <a:bodyPr>
            <a:noAutofit/>
          </a:bodyPr>
          <a:lstStyle/>
          <a:p>
            <a:r>
              <a:rPr lang="en-US" sz="3600" b="1" dirty="0" smtClean="0"/>
              <a:t>Why So Prevalent?</a:t>
            </a:r>
            <a:endParaRPr lang="en-US" sz="3600" b="1" dirty="0"/>
          </a:p>
        </p:txBody>
      </p:sp>
    </p:spTree>
    <p:extLst>
      <p:ext uri="{BB962C8B-B14F-4D97-AF65-F5344CB8AC3E}">
        <p14:creationId xmlns:p14="http://schemas.microsoft.com/office/powerpoint/2010/main" val="3210739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
                                            <p:txEl>
                                              <p:pRg st="4" end="4"/>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
                                            <p:txEl>
                                              <p:pRg st="6" end="6"/>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28600" y="1447800"/>
            <a:ext cx="8610600" cy="4953000"/>
          </a:xfrm>
        </p:spPr>
        <p:txBody>
          <a:bodyPr>
            <a:noAutofit/>
          </a:bodyPr>
          <a:lstStyle/>
          <a:p>
            <a:pPr marL="0" indent="0">
              <a:buNone/>
            </a:pPr>
            <a:r>
              <a:rPr lang="en-US" sz="2800" b="1" dirty="0" smtClean="0">
                <a:cs typeface="Times New Roman" pitchFamily="18" charset="0"/>
              </a:rPr>
              <a:t>Parents are likely to consult with pediatricians</a:t>
            </a:r>
          </a:p>
          <a:p>
            <a:pPr marL="457200" lvl="1" indent="0">
              <a:buNone/>
            </a:pPr>
            <a:r>
              <a:rPr lang="en-US" sz="2400" b="1" dirty="0" smtClean="0">
                <a:solidFill>
                  <a:srgbClr val="C00000"/>
                </a:solidFill>
                <a:cs typeface="Times New Roman" pitchFamily="18" charset="0"/>
              </a:rPr>
              <a:t>despite only 5 hr of training on average</a:t>
            </a:r>
            <a:endParaRPr lang="en-US" sz="1600" dirty="0" smtClean="0">
              <a:solidFill>
                <a:schemeClr val="tx1">
                  <a:lumMod val="65000"/>
                  <a:lumOff val="35000"/>
                </a:schemeClr>
              </a:solidFill>
              <a:cs typeface="Times New Roman" pitchFamily="18" charset="0"/>
            </a:endParaRPr>
          </a:p>
          <a:p>
            <a:pPr lvl="1"/>
            <a:endParaRPr lang="en-US" sz="1600" dirty="0" smtClean="0">
              <a:solidFill>
                <a:schemeClr val="tx1">
                  <a:lumMod val="65000"/>
                  <a:lumOff val="35000"/>
                </a:schemeClr>
              </a:solidFill>
              <a:cs typeface="Times New Roman" pitchFamily="18" charset="0"/>
            </a:endParaRPr>
          </a:p>
        </p:txBody>
      </p:sp>
      <p:sp>
        <p:nvSpPr>
          <p:cNvPr id="5" name="Title 1"/>
          <p:cNvSpPr>
            <a:spLocks noGrp="1"/>
          </p:cNvSpPr>
          <p:nvPr>
            <p:ph type="title"/>
          </p:nvPr>
        </p:nvSpPr>
        <p:spPr>
          <a:xfrm>
            <a:off x="304800" y="274638"/>
            <a:ext cx="8534400" cy="1143000"/>
          </a:xfrm>
        </p:spPr>
        <p:txBody>
          <a:bodyPr>
            <a:noAutofit/>
          </a:bodyPr>
          <a:lstStyle/>
          <a:p>
            <a:r>
              <a:rPr lang="en-US" sz="3600" b="1" dirty="0" smtClean="0"/>
              <a:t>Treatment Options?</a:t>
            </a:r>
            <a:endParaRPr lang="en-US" sz="3600" b="1" dirty="0"/>
          </a:p>
        </p:txBody>
      </p:sp>
    </p:spTree>
    <p:extLst>
      <p:ext uri="{BB962C8B-B14F-4D97-AF65-F5344CB8AC3E}">
        <p14:creationId xmlns:p14="http://schemas.microsoft.com/office/powerpoint/2010/main" val="354003725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28600" y="1447800"/>
            <a:ext cx="8610600" cy="4953000"/>
          </a:xfrm>
        </p:spPr>
        <p:txBody>
          <a:bodyPr>
            <a:noAutofit/>
          </a:bodyPr>
          <a:lstStyle/>
          <a:p>
            <a:pPr marL="0" indent="0">
              <a:buNone/>
            </a:pPr>
            <a:r>
              <a:rPr lang="en-US" sz="2400" b="1" dirty="0" smtClean="0">
                <a:cs typeface="Times New Roman" pitchFamily="18" charset="0"/>
              </a:rPr>
              <a:t>81% of  children’s visits to pediatricians, psychiatrists, or family physicians for sleep problems result in a prescription for a medication </a:t>
            </a:r>
            <a:r>
              <a:rPr lang="en-US" sz="2400" b="1" dirty="0" smtClean="0">
                <a:solidFill>
                  <a:schemeClr val="tx1">
                    <a:lumMod val="75000"/>
                    <a:lumOff val="25000"/>
                  </a:schemeClr>
                </a:solidFill>
                <a:cs typeface="Times New Roman" pitchFamily="18" charset="0"/>
              </a:rPr>
              <a:t> </a:t>
            </a:r>
          </a:p>
          <a:p>
            <a:pPr marL="457200" lvl="1" indent="0">
              <a:buNone/>
            </a:pPr>
            <a:endParaRPr lang="en-US" sz="2400" b="1" dirty="0" smtClean="0">
              <a:solidFill>
                <a:srgbClr val="C00000"/>
              </a:solidFill>
              <a:cs typeface="Times New Roman" pitchFamily="18" charset="0"/>
            </a:endParaRPr>
          </a:p>
          <a:p>
            <a:pPr marL="457200" lvl="1" indent="0" algn="r">
              <a:buNone/>
            </a:pPr>
            <a:r>
              <a:rPr lang="en-US" sz="2400" b="1" dirty="0" smtClean="0">
                <a:solidFill>
                  <a:srgbClr val="C00000"/>
                </a:solidFill>
                <a:cs typeface="Times New Roman" pitchFamily="18" charset="0"/>
              </a:rPr>
              <a:t>despite no FDA approval, </a:t>
            </a:r>
          </a:p>
          <a:p>
            <a:pPr marL="457200" lvl="1" indent="0" algn="r">
              <a:buNone/>
            </a:pPr>
            <a:r>
              <a:rPr lang="en-US" sz="2400" b="1" dirty="0" smtClean="0">
                <a:solidFill>
                  <a:srgbClr val="C00000"/>
                </a:solidFill>
                <a:cs typeface="Times New Roman" pitchFamily="18" charset="0"/>
              </a:rPr>
              <a:t>no medication labeled for pediatric insomnia, </a:t>
            </a:r>
          </a:p>
          <a:p>
            <a:pPr marL="457200" lvl="1" indent="0" algn="r">
              <a:buNone/>
            </a:pPr>
            <a:r>
              <a:rPr lang="en-US" sz="2400" b="1" dirty="0" smtClean="0">
                <a:solidFill>
                  <a:srgbClr val="C00000"/>
                </a:solidFill>
                <a:cs typeface="Times New Roman" pitchFamily="18" charset="0"/>
              </a:rPr>
              <a:t>no (or inconsistent) efficacy signal in literature</a:t>
            </a:r>
          </a:p>
        </p:txBody>
      </p:sp>
      <p:sp>
        <p:nvSpPr>
          <p:cNvPr id="5" name="Title 1"/>
          <p:cNvSpPr>
            <a:spLocks noGrp="1"/>
          </p:cNvSpPr>
          <p:nvPr>
            <p:ph type="title"/>
          </p:nvPr>
        </p:nvSpPr>
        <p:spPr>
          <a:xfrm>
            <a:off x="304800" y="274638"/>
            <a:ext cx="8534400" cy="1143000"/>
          </a:xfrm>
        </p:spPr>
        <p:txBody>
          <a:bodyPr>
            <a:noAutofit/>
          </a:bodyPr>
          <a:lstStyle/>
          <a:p>
            <a:r>
              <a:rPr lang="en-US" sz="3600" b="1" dirty="0" smtClean="0"/>
              <a:t>Treatment Options?</a:t>
            </a:r>
            <a:endParaRPr lang="en-US" sz="3600" b="1" dirty="0"/>
          </a:p>
        </p:txBody>
      </p:sp>
    </p:spTree>
    <p:extLst>
      <p:ext uri="{BB962C8B-B14F-4D97-AF65-F5344CB8AC3E}">
        <p14:creationId xmlns:p14="http://schemas.microsoft.com/office/powerpoint/2010/main" val="1692881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
                                            <p:txEl>
                                              <p:pRg st="3" end="3"/>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3"/>
          <p:cNvPicPr>
            <a:picLocks noChangeAspect="1" noChangeArrowheads="1"/>
          </p:cNvPicPr>
          <p:nvPr/>
        </p:nvPicPr>
        <p:blipFill>
          <a:blip r:embed="rId3" cstate="print"/>
          <a:srcRect/>
          <a:stretch>
            <a:fillRect/>
          </a:stretch>
        </p:blipFill>
        <p:spPr bwMode="auto">
          <a:xfrm>
            <a:off x="1752600" y="0"/>
            <a:ext cx="7239000" cy="6858000"/>
          </a:xfrm>
          <a:prstGeom prst="rect">
            <a:avLst/>
          </a:prstGeom>
          <a:noFill/>
          <a:ln w="9525">
            <a:noFill/>
            <a:miter lim="800000"/>
            <a:headEnd/>
            <a:tailEnd/>
          </a:ln>
          <a:effectLst/>
        </p:spPr>
      </p:pic>
      <p:sp>
        <p:nvSpPr>
          <p:cNvPr id="4" name="Rounded Rectangle 3"/>
          <p:cNvSpPr/>
          <p:nvPr/>
        </p:nvSpPr>
        <p:spPr>
          <a:xfrm>
            <a:off x="1905000" y="228600"/>
            <a:ext cx="2590800" cy="1828800"/>
          </a:xfrm>
          <a:prstGeom prst="roundRect">
            <a:avLst/>
          </a:prstGeom>
          <a:noFill/>
          <a:ln>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Tree>
    <p:extLst>
      <p:ext uri="{BB962C8B-B14F-4D97-AF65-F5344CB8AC3E}">
        <p14:creationId xmlns:p14="http://schemas.microsoft.com/office/powerpoint/2010/main" val="6206555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28600" y="1447800"/>
            <a:ext cx="8610600" cy="4953000"/>
          </a:xfrm>
        </p:spPr>
        <p:txBody>
          <a:bodyPr>
            <a:noAutofit/>
          </a:bodyPr>
          <a:lstStyle/>
          <a:p>
            <a:pPr marL="0" indent="0">
              <a:buNone/>
            </a:pPr>
            <a:r>
              <a:rPr lang="en-US" sz="2800" b="1" dirty="0" smtClean="0">
                <a:cs typeface="Times New Roman" pitchFamily="18" charset="0"/>
              </a:rPr>
              <a:t>Behavioral solutions are recommended 22% of time </a:t>
            </a:r>
            <a:r>
              <a:rPr lang="en-US" sz="1600" b="1" dirty="0" smtClean="0">
                <a:solidFill>
                  <a:schemeClr val="tx1">
                    <a:lumMod val="75000"/>
                    <a:lumOff val="25000"/>
                  </a:schemeClr>
                </a:solidFill>
                <a:cs typeface="Times New Roman" pitchFamily="18" charset="0"/>
              </a:rPr>
              <a:t>(</a:t>
            </a:r>
            <a:r>
              <a:rPr lang="en-US" sz="1600" b="1" dirty="0" err="1" smtClean="0">
                <a:solidFill>
                  <a:schemeClr val="tx1">
                    <a:lumMod val="75000"/>
                    <a:lumOff val="25000"/>
                  </a:schemeClr>
                </a:solidFill>
                <a:cs typeface="Times New Roman" pitchFamily="18" charset="0"/>
              </a:rPr>
              <a:t>Stojanovski</a:t>
            </a:r>
            <a:r>
              <a:rPr lang="en-US" sz="1600" b="1" dirty="0" smtClean="0">
                <a:solidFill>
                  <a:schemeClr val="tx1">
                    <a:lumMod val="75000"/>
                    <a:lumOff val="25000"/>
                  </a:schemeClr>
                </a:solidFill>
                <a:cs typeface="Times New Roman" pitchFamily="18" charset="0"/>
              </a:rPr>
              <a:t> et al., 2007)</a:t>
            </a:r>
          </a:p>
          <a:p>
            <a:pPr marL="0" indent="0">
              <a:buNone/>
            </a:pPr>
            <a:endParaRPr lang="en-US" sz="1600" b="1" dirty="0" smtClean="0">
              <a:solidFill>
                <a:schemeClr val="tx1">
                  <a:lumMod val="75000"/>
                  <a:lumOff val="25000"/>
                </a:schemeClr>
              </a:solidFill>
              <a:cs typeface="Times New Roman" pitchFamily="18" charset="0"/>
            </a:endParaRPr>
          </a:p>
          <a:p>
            <a:pPr marL="457200" lvl="1" indent="0">
              <a:buNone/>
            </a:pPr>
            <a:r>
              <a:rPr lang="en-US" sz="2400" b="1" dirty="0" smtClean="0">
                <a:solidFill>
                  <a:srgbClr val="FF0000"/>
                </a:solidFill>
                <a:cs typeface="Times New Roman" pitchFamily="18" charset="0"/>
              </a:rPr>
              <a:t>but the solutions are relatively weak antecedent-oriented approaches </a:t>
            </a:r>
          </a:p>
          <a:p>
            <a:pPr marL="914400" lvl="2" indent="0">
              <a:buNone/>
            </a:pPr>
            <a:r>
              <a:rPr lang="en-US" sz="2000" b="1" dirty="0" smtClean="0">
                <a:solidFill>
                  <a:srgbClr val="FF0000"/>
                </a:solidFill>
                <a:cs typeface="Times New Roman" pitchFamily="18" charset="0"/>
              </a:rPr>
              <a:t>(e.g., </a:t>
            </a:r>
            <a:r>
              <a:rPr lang="en-US" sz="2000" b="1" i="1" dirty="0" smtClean="0">
                <a:solidFill>
                  <a:srgbClr val="FF0000"/>
                </a:solidFill>
                <a:cs typeface="Times New Roman" pitchFamily="18" charset="0"/>
              </a:rPr>
              <a:t>positive</a:t>
            </a:r>
            <a:r>
              <a:rPr lang="en-US" sz="2000" b="1" dirty="0" smtClean="0">
                <a:solidFill>
                  <a:srgbClr val="FF0000"/>
                </a:solidFill>
                <a:cs typeface="Times New Roman" pitchFamily="18" charset="0"/>
              </a:rPr>
              <a:t> </a:t>
            </a:r>
            <a:r>
              <a:rPr lang="en-US" sz="2000" b="1" i="1" dirty="0" smtClean="0">
                <a:solidFill>
                  <a:srgbClr val="FF0000"/>
                </a:solidFill>
                <a:cs typeface="Times New Roman" pitchFamily="18" charset="0"/>
              </a:rPr>
              <a:t>routines</a:t>
            </a:r>
            <a:r>
              <a:rPr lang="en-US" sz="2000" b="1" dirty="0" smtClean="0">
                <a:solidFill>
                  <a:srgbClr val="FF0000"/>
                </a:solidFill>
                <a:cs typeface="Times New Roman" pitchFamily="18" charset="0"/>
              </a:rPr>
              <a:t> prior to bed)</a:t>
            </a:r>
          </a:p>
          <a:p>
            <a:pPr marL="914400" lvl="2" indent="0">
              <a:buNone/>
            </a:pPr>
            <a:endParaRPr lang="en-US" sz="2000" b="1" dirty="0" smtClean="0">
              <a:solidFill>
                <a:srgbClr val="FF0000"/>
              </a:solidFill>
              <a:cs typeface="Times New Roman" pitchFamily="18" charset="0"/>
            </a:endParaRPr>
          </a:p>
          <a:p>
            <a:pPr marL="457200" lvl="1" indent="0">
              <a:buNone/>
            </a:pPr>
            <a:r>
              <a:rPr lang="en-US" sz="2400" b="1" dirty="0">
                <a:solidFill>
                  <a:srgbClr val="FF0000"/>
                </a:solidFill>
                <a:cs typeface="Times New Roman" pitchFamily="18" charset="0"/>
              </a:rPr>
              <a:t>o</a:t>
            </a:r>
            <a:r>
              <a:rPr lang="en-US" sz="2400" b="1" dirty="0" smtClean="0">
                <a:solidFill>
                  <a:srgbClr val="FF0000"/>
                </a:solidFill>
                <a:cs typeface="Times New Roman" pitchFamily="18" charset="0"/>
              </a:rPr>
              <a:t>r not “behavioral” at all (candles and lotion)</a:t>
            </a:r>
          </a:p>
        </p:txBody>
      </p:sp>
      <p:sp>
        <p:nvSpPr>
          <p:cNvPr id="5" name="Title 1"/>
          <p:cNvSpPr>
            <a:spLocks noGrp="1"/>
          </p:cNvSpPr>
          <p:nvPr>
            <p:ph type="title"/>
          </p:nvPr>
        </p:nvSpPr>
        <p:spPr>
          <a:xfrm>
            <a:off x="304800" y="274638"/>
            <a:ext cx="8534400" cy="1143000"/>
          </a:xfrm>
        </p:spPr>
        <p:txBody>
          <a:bodyPr>
            <a:noAutofit/>
          </a:bodyPr>
          <a:lstStyle/>
          <a:p>
            <a:r>
              <a:rPr lang="en-US" b="1" dirty="0" smtClean="0"/>
              <a:t>Treatment Options?</a:t>
            </a:r>
            <a:endParaRPr lang="en-US" b="1" dirty="0"/>
          </a:p>
        </p:txBody>
      </p:sp>
    </p:spTree>
    <p:extLst>
      <p:ext uri="{BB962C8B-B14F-4D97-AF65-F5344CB8AC3E}">
        <p14:creationId xmlns:p14="http://schemas.microsoft.com/office/powerpoint/2010/main" val="14812505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
                                            <p:txEl>
                                              <p:pRg st="3" end="3"/>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b="1" dirty="0" smtClean="0"/>
              <a:t>Common Sleep Problems</a:t>
            </a:r>
            <a:endParaRPr lang="en-US" sz="3600" b="1" dirty="0"/>
          </a:p>
        </p:txBody>
      </p:sp>
      <p:sp>
        <p:nvSpPr>
          <p:cNvPr id="3" name="Content Placeholder 2"/>
          <p:cNvSpPr>
            <a:spLocks noGrp="1"/>
          </p:cNvSpPr>
          <p:nvPr>
            <p:ph idx="1"/>
          </p:nvPr>
        </p:nvSpPr>
        <p:spPr/>
        <p:txBody>
          <a:bodyPr>
            <a:normAutofit lnSpcReduction="10000"/>
          </a:bodyPr>
          <a:lstStyle/>
          <a:p>
            <a:pPr marL="0" indent="0">
              <a:buNone/>
            </a:pPr>
            <a:r>
              <a:rPr lang="en-US" b="1" dirty="0" smtClean="0"/>
              <a:t>Nighttime routine noncompliance</a:t>
            </a:r>
          </a:p>
          <a:p>
            <a:pPr marL="0" indent="0">
              <a:buNone/>
            </a:pPr>
            <a:endParaRPr lang="en-US" b="1" dirty="0" smtClean="0"/>
          </a:p>
          <a:p>
            <a:pPr marL="0" indent="0">
              <a:buNone/>
            </a:pPr>
            <a:r>
              <a:rPr lang="en-US" b="1" dirty="0" smtClean="0">
                <a:solidFill>
                  <a:srgbClr val="005024"/>
                </a:solidFill>
              </a:rPr>
              <a:t>Sleep-interfering behavior</a:t>
            </a:r>
          </a:p>
          <a:p>
            <a:pPr marL="0" indent="0">
              <a:buNone/>
            </a:pPr>
            <a:endParaRPr lang="en-US" b="1" dirty="0" smtClean="0"/>
          </a:p>
          <a:p>
            <a:pPr marL="0" indent="0">
              <a:buNone/>
            </a:pPr>
            <a:r>
              <a:rPr lang="en-US" b="1" dirty="0" smtClean="0"/>
              <a:t>Delayed sleep onset </a:t>
            </a:r>
          </a:p>
          <a:p>
            <a:pPr marL="0" indent="0">
              <a:buNone/>
            </a:pPr>
            <a:endParaRPr lang="en-US" b="1" dirty="0" smtClean="0"/>
          </a:p>
          <a:p>
            <a:pPr marL="0" indent="0">
              <a:buNone/>
            </a:pPr>
            <a:r>
              <a:rPr lang="en-US" b="1" dirty="0" smtClean="0">
                <a:solidFill>
                  <a:srgbClr val="005024"/>
                </a:solidFill>
              </a:rPr>
              <a:t>Night awakenings</a:t>
            </a:r>
          </a:p>
          <a:p>
            <a:pPr marL="0" indent="0">
              <a:buNone/>
            </a:pPr>
            <a:endParaRPr lang="en-US" b="1" dirty="0" smtClean="0"/>
          </a:p>
          <a:p>
            <a:pPr marL="0" indent="0">
              <a:buNone/>
            </a:pPr>
            <a:r>
              <a:rPr lang="en-US" b="1" dirty="0" smtClean="0"/>
              <a:t>Early awakenings</a:t>
            </a:r>
          </a:p>
          <a:p>
            <a:pPr>
              <a:buNone/>
            </a:pPr>
            <a:endParaRPr lang="en-US" b="1" dirty="0"/>
          </a:p>
        </p:txBody>
      </p:sp>
    </p:spTree>
    <p:extLst>
      <p:ext uri="{BB962C8B-B14F-4D97-AF65-F5344CB8AC3E}">
        <p14:creationId xmlns:p14="http://schemas.microsoft.com/office/powerpoint/2010/main" val="288001515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smtClean="0"/>
              <a:t>Assumptions Regarding Sleep</a:t>
            </a:r>
            <a:endParaRPr lang="en-US" b="1" dirty="0"/>
          </a:p>
        </p:txBody>
      </p:sp>
      <p:sp>
        <p:nvSpPr>
          <p:cNvPr id="3" name="Content Placeholder 2"/>
          <p:cNvSpPr>
            <a:spLocks noGrp="1"/>
          </p:cNvSpPr>
          <p:nvPr>
            <p:ph idx="1"/>
          </p:nvPr>
        </p:nvSpPr>
        <p:spPr>
          <a:xfrm>
            <a:off x="457200" y="1447800"/>
            <a:ext cx="8229600" cy="5029200"/>
          </a:xfrm>
        </p:spPr>
        <p:txBody>
          <a:bodyPr>
            <a:normAutofit/>
          </a:bodyPr>
          <a:lstStyle/>
          <a:p>
            <a:pPr>
              <a:buNone/>
            </a:pPr>
            <a:endParaRPr lang="en-US" sz="1900" dirty="0" smtClean="0"/>
          </a:p>
          <a:p>
            <a:r>
              <a:rPr lang="en-US" b="1" i="1" dirty="0" smtClean="0">
                <a:solidFill>
                  <a:srgbClr val="FF0000"/>
                </a:solidFill>
              </a:rPr>
              <a:t>Behavioral quietude /Falling asleep </a:t>
            </a:r>
            <a:r>
              <a:rPr lang="en-US" b="1" dirty="0" smtClean="0"/>
              <a:t>are the behaviors of interest</a:t>
            </a:r>
          </a:p>
          <a:p>
            <a:endParaRPr lang="en-US" sz="1200" b="1" dirty="0" smtClean="0"/>
          </a:p>
          <a:p>
            <a:r>
              <a:rPr lang="en-US" b="1" dirty="0" smtClean="0"/>
              <a:t>Can be influenced by past and present events in one’s sleeping environment </a:t>
            </a:r>
          </a:p>
          <a:p>
            <a:pPr lvl="1"/>
            <a:r>
              <a:rPr lang="en-US" b="1" dirty="0" smtClean="0"/>
              <a:t>can be motivated  (or </a:t>
            </a:r>
            <a:r>
              <a:rPr lang="en-US" b="1" dirty="0" err="1" smtClean="0"/>
              <a:t>demotivated</a:t>
            </a:r>
            <a:r>
              <a:rPr lang="en-US" b="1" dirty="0" smtClean="0"/>
              <a:t>)</a:t>
            </a:r>
          </a:p>
          <a:p>
            <a:pPr lvl="1"/>
            <a:r>
              <a:rPr lang="en-US" b="1" dirty="0" smtClean="0"/>
              <a:t>can become reliant on environmental cues</a:t>
            </a:r>
          </a:p>
          <a:p>
            <a:pPr lvl="1"/>
            <a:r>
              <a:rPr lang="en-US" b="1" dirty="0" smtClean="0"/>
              <a:t>can be affected by other reinforcers for other behaviors available at night</a:t>
            </a:r>
          </a:p>
          <a:p>
            <a:endParaRPr lang="en-US" sz="1200" b="1" dirty="0" smtClean="0"/>
          </a:p>
        </p:txBody>
      </p:sp>
    </p:spTree>
    <p:extLst>
      <p:ext uri="{BB962C8B-B14F-4D97-AF65-F5344CB8AC3E}">
        <p14:creationId xmlns:p14="http://schemas.microsoft.com/office/powerpoint/2010/main" val="12073751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4" end="4"/>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5" end="5"/>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Looking at falling asleep….</a:t>
            </a:r>
            <a:br>
              <a:rPr lang="en-US" b="1" dirty="0" smtClean="0"/>
            </a:br>
            <a:r>
              <a:rPr lang="en-US" b="1" dirty="0" smtClean="0"/>
              <a:t>through the lens of a contingency</a:t>
            </a:r>
            <a:endParaRPr lang="en-US" b="1" dirty="0"/>
          </a:p>
        </p:txBody>
      </p:sp>
      <p:sp>
        <p:nvSpPr>
          <p:cNvPr id="3" name="Content Placeholder 2"/>
          <p:cNvSpPr>
            <a:spLocks noGrp="1"/>
          </p:cNvSpPr>
          <p:nvPr>
            <p:ph idx="1"/>
          </p:nvPr>
        </p:nvSpPr>
        <p:spPr>
          <a:xfrm>
            <a:off x="304800" y="1676400"/>
            <a:ext cx="8534400" cy="5029200"/>
          </a:xfrm>
        </p:spPr>
        <p:txBody>
          <a:bodyPr>
            <a:normAutofit/>
          </a:bodyPr>
          <a:lstStyle/>
          <a:p>
            <a:r>
              <a:rPr lang="en-US" sz="2400" b="1" dirty="0" smtClean="0"/>
              <a:t>Conduct a contingency analysis:    </a:t>
            </a:r>
            <a:r>
              <a:rPr lang="en-US" dirty="0" smtClean="0"/>
              <a:t>EO + SD </a:t>
            </a:r>
            <a:r>
              <a:rPr lang="en-US" dirty="0" smtClean="0">
                <a:sym typeface="Wingdings" pitchFamily="2" charset="2"/>
              </a:rPr>
              <a:t> R  </a:t>
            </a:r>
            <a:r>
              <a:rPr lang="en-US" dirty="0" err="1" smtClean="0">
                <a:sym typeface="Wingdings" pitchFamily="2" charset="2"/>
              </a:rPr>
              <a:t>Sr</a:t>
            </a:r>
            <a:endParaRPr lang="en-US" dirty="0" smtClean="0">
              <a:sym typeface="Wingdings" pitchFamily="2" charset="2"/>
            </a:endParaRPr>
          </a:p>
          <a:p>
            <a:endParaRPr lang="en-US" sz="800" dirty="0" smtClean="0">
              <a:sym typeface="Wingdings" pitchFamily="2" charset="2"/>
            </a:endParaRPr>
          </a:p>
          <a:p>
            <a:r>
              <a:rPr lang="en-US" sz="2400" b="1" dirty="0" smtClean="0">
                <a:sym typeface="Wingdings" pitchFamily="2" charset="2"/>
              </a:rPr>
              <a:t>That which is known: </a:t>
            </a:r>
          </a:p>
          <a:p>
            <a:pPr lvl="1">
              <a:lnSpc>
                <a:spcPct val="150000"/>
              </a:lnSpc>
            </a:pPr>
            <a:r>
              <a:rPr lang="en-US" sz="2400" dirty="0" err="1" smtClean="0">
                <a:sym typeface="Wingdings" pitchFamily="2" charset="2"/>
              </a:rPr>
              <a:t>Reinforcer</a:t>
            </a:r>
            <a:r>
              <a:rPr lang="en-US" sz="2400" dirty="0" smtClean="0">
                <a:sym typeface="Wingdings" pitchFamily="2" charset="2"/>
              </a:rPr>
              <a:t> (</a:t>
            </a:r>
            <a:r>
              <a:rPr lang="en-US" sz="2400" dirty="0" err="1" smtClean="0">
                <a:sym typeface="Wingdings" pitchFamily="2" charset="2"/>
              </a:rPr>
              <a:t>Sr</a:t>
            </a:r>
            <a:r>
              <a:rPr lang="en-US" sz="2400" dirty="0" smtClean="0">
                <a:sym typeface="Wingdings" pitchFamily="2" charset="2"/>
              </a:rPr>
              <a:t>) for falling asleep is </a:t>
            </a:r>
            <a:r>
              <a:rPr lang="en-US" sz="2400" i="1" dirty="0" smtClean="0">
                <a:sym typeface="Wingdings" pitchFamily="2" charset="2"/>
              </a:rPr>
              <a:t>sleeping</a:t>
            </a:r>
          </a:p>
          <a:p>
            <a:r>
              <a:rPr lang="en-US" sz="2400" b="1" dirty="0" smtClean="0">
                <a:sym typeface="Wingdings" pitchFamily="2" charset="2"/>
              </a:rPr>
              <a:t>That which is unknown: </a:t>
            </a:r>
            <a:endParaRPr lang="en-US" sz="2000" i="1" dirty="0" smtClean="0">
              <a:sym typeface="Wingdings" pitchFamily="2" charset="2"/>
            </a:endParaRPr>
          </a:p>
          <a:p>
            <a:pPr lvl="1"/>
            <a:r>
              <a:rPr lang="en-US" sz="2400" dirty="0" smtClean="0">
                <a:sym typeface="Wingdings" pitchFamily="2" charset="2"/>
              </a:rPr>
              <a:t>Everything else!</a:t>
            </a:r>
          </a:p>
          <a:p>
            <a:pPr lvl="1"/>
            <a:endParaRPr lang="en-US" sz="2000" i="1" dirty="0" smtClean="0">
              <a:sym typeface="Wingdings" pitchFamily="2" charset="2"/>
            </a:endParaRPr>
          </a:p>
          <a:p>
            <a:pPr>
              <a:buNone/>
            </a:pPr>
            <a:endParaRPr lang="en-US" sz="2400" dirty="0" smtClean="0">
              <a:sym typeface="Wingdings" pitchFamily="2" charset="2"/>
            </a:endParaRPr>
          </a:p>
          <a:p>
            <a:pPr lvl="1"/>
            <a:endParaRPr lang="en-US" dirty="0" smtClean="0"/>
          </a:p>
        </p:txBody>
      </p:sp>
    </p:spTree>
    <p:extLst>
      <p:ext uri="{BB962C8B-B14F-4D97-AF65-F5344CB8AC3E}">
        <p14:creationId xmlns:p14="http://schemas.microsoft.com/office/powerpoint/2010/main" val="9256916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Looking at sleep….</a:t>
            </a:r>
            <a:br>
              <a:rPr lang="en-US" b="1" dirty="0" smtClean="0"/>
            </a:br>
            <a:r>
              <a:rPr lang="en-US" b="1" dirty="0" smtClean="0"/>
              <a:t>through the lens of a contingency</a:t>
            </a:r>
            <a:endParaRPr lang="en-US" b="1" dirty="0"/>
          </a:p>
        </p:txBody>
      </p:sp>
      <p:sp>
        <p:nvSpPr>
          <p:cNvPr id="3" name="Content Placeholder 2"/>
          <p:cNvSpPr>
            <a:spLocks noGrp="1"/>
          </p:cNvSpPr>
          <p:nvPr>
            <p:ph idx="1"/>
          </p:nvPr>
        </p:nvSpPr>
        <p:spPr>
          <a:xfrm>
            <a:off x="304800" y="1676400"/>
            <a:ext cx="8534400" cy="5029200"/>
          </a:xfrm>
        </p:spPr>
        <p:txBody>
          <a:bodyPr>
            <a:normAutofit/>
          </a:bodyPr>
          <a:lstStyle/>
          <a:p>
            <a:pPr algn="ctr">
              <a:buNone/>
            </a:pPr>
            <a:r>
              <a:rPr lang="en-US" sz="3600" b="1" dirty="0" smtClean="0">
                <a:solidFill>
                  <a:srgbClr val="FF0000"/>
                </a:solidFill>
              </a:rPr>
              <a:t>EO</a:t>
            </a:r>
            <a:r>
              <a:rPr lang="en-US" sz="2400" dirty="0" smtClean="0"/>
              <a:t> + SD </a:t>
            </a:r>
            <a:r>
              <a:rPr lang="en-US" sz="2400" dirty="0" smtClean="0">
                <a:sym typeface="Wingdings" pitchFamily="2" charset="2"/>
              </a:rPr>
              <a:t> Falling Asleep  Sleep</a:t>
            </a:r>
          </a:p>
          <a:p>
            <a:pPr algn="ctr">
              <a:buNone/>
            </a:pPr>
            <a:endParaRPr lang="en-US" sz="2400" dirty="0" smtClean="0">
              <a:sym typeface="Wingdings" pitchFamily="2" charset="2"/>
            </a:endParaRPr>
          </a:p>
          <a:p>
            <a:pPr lvl="1"/>
            <a:r>
              <a:rPr lang="en-US" sz="2400" dirty="0" smtClean="0">
                <a:sym typeface="Wingdings" pitchFamily="2" charset="2"/>
              </a:rPr>
              <a:t>What alters the value of sleep as a </a:t>
            </a:r>
            <a:r>
              <a:rPr lang="en-US" sz="2400" dirty="0" err="1" smtClean="0">
                <a:sym typeface="Wingdings" pitchFamily="2" charset="2"/>
              </a:rPr>
              <a:t>reinforcer</a:t>
            </a:r>
            <a:r>
              <a:rPr lang="en-US" sz="2400" dirty="0" smtClean="0">
                <a:sym typeface="Wingdings" pitchFamily="2" charset="2"/>
              </a:rPr>
              <a:t>?</a:t>
            </a:r>
          </a:p>
          <a:p>
            <a:pPr lvl="1">
              <a:buNone/>
            </a:pPr>
            <a:endParaRPr lang="en-US" sz="2400" dirty="0" smtClean="0">
              <a:sym typeface="Wingdings" pitchFamily="2" charset="2"/>
            </a:endParaRPr>
          </a:p>
          <a:p>
            <a:pPr lvl="1"/>
            <a:endParaRPr lang="en-US" dirty="0" smtClean="0"/>
          </a:p>
        </p:txBody>
      </p:sp>
    </p:spTree>
    <p:extLst>
      <p:ext uri="{BB962C8B-B14F-4D97-AF65-F5344CB8AC3E}">
        <p14:creationId xmlns:p14="http://schemas.microsoft.com/office/powerpoint/2010/main" val="258298496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Looking at sleep….</a:t>
            </a:r>
            <a:br>
              <a:rPr lang="en-US" b="1" dirty="0" smtClean="0"/>
            </a:br>
            <a:r>
              <a:rPr lang="en-US" b="1" dirty="0" smtClean="0"/>
              <a:t>through the lens of a contingency</a:t>
            </a:r>
            <a:endParaRPr lang="en-US" b="1" dirty="0"/>
          </a:p>
        </p:txBody>
      </p:sp>
      <p:sp>
        <p:nvSpPr>
          <p:cNvPr id="3" name="Content Placeholder 2"/>
          <p:cNvSpPr>
            <a:spLocks noGrp="1"/>
          </p:cNvSpPr>
          <p:nvPr>
            <p:ph idx="1"/>
          </p:nvPr>
        </p:nvSpPr>
        <p:spPr>
          <a:xfrm>
            <a:off x="304800" y="1676400"/>
            <a:ext cx="8534400" cy="5029200"/>
          </a:xfrm>
        </p:spPr>
        <p:txBody>
          <a:bodyPr>
            <a:normAutofit/>
          </a:bodyPr>
          <a:lstStyle/>
          <a:p>
            <a:pPr algn="ctr">
              <a:buNone/>
            </a:pPr>
            <a:r>
              <a:rPr lang="en-US" sz="2400" dirty="0" smtClean="0"/>
              <a:t>EO + </a:t>
            </a:r>
            <a:r>
              <a:rPr lang="en-US" sz="3600" b="1" dirty="0" smtClean="0">
                <a:solidFill>
                  <a:srgbClr val="FF0000"/>
                </a:solidFill>
              </a:rPr>
              <a:t>SD</a:t>
            </a:r>
            <a:r>
              <a:rPr lang="en-US" sz="2400" dirty="0" smtClean="0"/>
              <a:t> </a:t>
            </a:r>
            <a:r>
              <a:rPr lang="en-US" sz="2400" dirty="0" smtClean="0">
                <a:sym typeface="Wingdings" pitchFamily="2" charset="2"/>
              </a:rPr>
              <a:t> Falling Asleep  Sleep</a:t>
            </a:r>
          </a:p>
          <a:p>
            <a:pPr algn="ctr">
              <a:buNone/>
            </a:pPr>
            <a:endParaRPr lang="en-US" sz="2400" dirty="0" smtClean="0">
              <a:sym typeface="Wingdings" pitchFamily="2" charset="2"/>
            </a:endParaRPr>
          </a:p>
          <a:p>
            <a:pPr lvl="1"/>
            <a:r>
              <a:rPr lang="en-US" sz="2400" dirty="0" smtClean="0">
                <a:sym typeface="Wingdings" pitchFamily="2" charset="2"/>
              </a:rPr>
              <a:t>What signals that the </a:t>
            </a:r>
            <a:r>
              <a:rPr lang="en-US" sz="2400" dirty="0" err="1" smtClean="0">
                <a:sym typeface="Wingdings" pitchFamily="2" charset="2"/>
              </a:rPr>
              <a:t>reinforcer</a:t>
            </a:r>
            <a:r>
              <a:rPr lang="en-US" sz="2400" dirty="0" smtClean="0">
                <a:sym typeface="Wingdings" pitchFamily="2" charset="2"/>
              </a:rPr>
              <a:t> is available (and prepares the body to “consume” the </a:t>
            </a:r>
            <a:r>
              <a:rPr lang="en-US" sz="2400" dirty="0" err="1" smtClean="0">
                <a:sym typeface="Wingdings" pitchFamily="2" charset="2"/>
              </a:rPr>
              <a:t>reinforcer</a:t>
            </a:r>
            <a:r>
              <a:rPr lang="en-US" sz="2400" dirty="0" smtClean="0">
                <a:sym typeface="Wingdings" pitchFamily="2" charset="2"/>
              </a:rPr>
              <a:t>), and are those signals available when the child wakes up multiple times each night?</a:t>
            </a:r>
          </a:p>
          <a:p>
            <a:pPr lvl="1">
              <a:buNone/>
            </a:pPr>
            <a:endParaRPr lang="en-US" sz="2400" dirty="0" smtClean="0">
              <a:sym typeface="Wingdings" pitchFamily="2" charset="2"/>
            </a:endParaRPr>
          </a:p>
          <a:p>
            <a:pPr lvl="1"/>
            <a:endParaRPr lang="en-US" dirty="0" smtClean="0"/>
          </a:p>
        </p:txBody>
      </p:sp>
    </p:spTree>
    <p:extLst>
      <p:ext uri="{BB962C8B-B14F-4D97-AF65-F5344CB8AC3E}">
        <p14:creationId xmlns:p14="http://schemas.microsoft.com/office/powerpoint/2010/main" val="270957344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4595" name="Rectangle 3"/>
          <p:cNvSpPr>
            <a:spLocks noGrp="1" noChangeArrowheads="1"/>
          </p:cNvSpPr>
          <p:nvPr>
            <p:ph type="body" idx="1"/>
          </p:nvPr>
        </p:nvSpPr>
        <p:spPr>
          <a:xfrm>
            <a:off x="457200" y="1828800"/>
            <a:ext cx="8229600" cy="4297363"/>
          </a:xfrm>
        </p:spPr>
        <p:txBody>
          <a:bodyPr>
            <a:noAutofit/>
          </a:bodyPr>
          <a:lstStyle/>
          <a:p>
            <a:pPr marL="0" indent="0" algn="ctr">
              <a:buNone/>
            </a:pPr>
            <a:r>
              <a:rPr lang="en-US" sz="2800" b="1" dirty="0" smtClean="0">
                <a:cs typeface="Times New Roman" pitchFamily="18" charset="0"/>
              </a:rPr>
              <a:t>Important assumption of </a:t>
            </a:r>
            <a:r>
              <a:rPr lang="en-US" sz="2800" b="1" u="sng" dirty="0" smtClean="0">
                <a:cs typeface="Times New Roman" pitchFamily="18" charset="0"/>
              </a:rPr>
              <a:t>Behavior Analysis</a:t>
            </a:r>
            <a:r>
              <a:rPr lang="en-US" sz="2800" b="1" dirty="0" smtClean="0">
                <a:cs typeface="Times New Roman" pitchFamily="18" charset="0"/>
              </a:rPr>
              <a:t>: </a:t>
            </a:r>
            <a:endParaRPr lang="en-US" sz="800" b="1" dirty="0" smtClean="0">
              <a:cs typeface="Times New Roman" pitchFamily="18" charset="0"/>
            </a:endParaRPr>
          </a:p>
          <a:p>
            <a:pPr algn="ctr">
              <a:buNone/>
            </a:pPr>
            <a:r>
              <a:rPr lang="en-US" sz="800" b="1" dirty="0" smtClean="0">
                <a:cs typeface="Times New Roman" pitchFamily="18" charset="0"/>
              </a:rPr>
              <a:t>	</a:t>
            </a:r>
            <a:endParaRPr lang="en-US" sz="800" b="1" dirty="0" smtClean="0">
              <a:solidFill>
                <a:srgbClr val="C00000"/>
              </a:solidFill>
              <a:cs typeface="Times New Roman" pitchFamily="18" charset="0"/>
            </a:endParaRPr>
          </a:p>
          <a:p>
            <a:pPr marL="0" indent="0" algn="ctr">
              <a:buNone/>
            </a:pPr>
            <a:endParaRPr lang="en-US" sz="2800" b="1" dirty="0" smtClean="0">
              <a:solidFill>
                <a:srgbClr val="005024"/>
              </a:solidFill>
              <a:cs typeface="Times New Roman" pitchFamily="18" charset="0"/>
            </a:endParaRPr>
          </a:p>
          <a:p>
            <a:pPr marL="0" indent="0" algn="ctr">
              <a:buNone/>
            </a:pPr>
            <a:r>
              <a:rPr lang="en-US" sz="2800" b="1" dirty="0" smtClean="0">
                <a:solidFill>
                  <a:srgbClr val="005024"/>
                </a:solidFill>
                <a:cs typeface="Times New Roman" pitchFamily="18" charset="0"/>
              </a:rPr>
              <a:t>Sleep problems are viewed </a:t>
            </a:r>
          </a:p>
          <a:p>
            <a:pPr marL="0" indent="0" algn="ctr">
              <a:buNone/>
            </a:pPr>
            <a:r>
              <a:rPr lang="en-US" sz="2800" b="1" dirty="0" smtClean="0">
                <a:solidFill>
                  <a:srgbClr val="005024"/>
                </a:solidFill>
                <a:cs typeface="Times New Roman" pitchFamily="18" charset="0"/>
              </a:rPr>
              <a:t>as skill deficits </a:t>
            </a:r>
          </a:p>
          <a:p>
            <a:pPr marL="0" indent="0" algn="ctr">
              <a:buNone/>
            </a:pPr>
            <a:r>
              <a:rPr lang="en-US" sz="2800" b="1" dirty="0" smtClean="0">
                <a:solidFill>
                  <a:srgbClr val="005024"/>
                </a:solidFill>
                <a:cs typeface="Times New Roman" pitchFamily="18" charset="0"/>
              </a:rPr>
              <a:t>which can be addressed</a:t>
            </a:r>
          </a:p>
          <a:p>
            <a:pPr marL="0" indent="0" algn="ctr">
              <a:buNone/>
            </a:pPr>
            <a:r>
              <a:rPr lang="en-US" sz="2800" b="1" dirty="0" smtClean="0">
                <a:solidFill>
                  <a:srgbClr val="005024"/>
                </a:solidFill>
                <a:cs typeface="Times New Roman" pitchFamily="18" charset="0"/>
              </a:rPr>
              <a:t>by teaching relevant skills</a:t>
            </a:r>
          </a:p>
          <a:p>
            <a:pPr marL="0" indent="0" algn="ctr">
              <a:buNone/>
            </a:pPr>
            <a:endParaRPr lang="en-US" sz="800" b="1" dirty="0" smtClean="0">
              <a:solidFill>
                <a:srgbClr val="005024"/>
              </a:solidFill>
              <a:cs typeface="Times New Roman" pitchFamily="18" charset="0"/>
            </a:endParaRPr>
          </a:p>
        </p:txBody>
      </p:sp>
    </p:spTree>
    <p:extLst>
      <p:ext uri="{BB962C8B-B14F-4D97-AF65-F5344CB8AC3E}">
        <p14:creationId xmlns:p14="http://schemas.microsoft.com/office/powerpoint/2010/main" val="2946785549"/>
      </p:ext>
    </p:extLst>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Looking at sleep….</a:t>
            </a:r>
            <a:br>
              <a:rPr lang="en-US" b="1" dirty="0" smtClean="0"/>
            </a:br>
            <a:r>
              <a:rPr lang="en-US" b="1" dirty="0" smtClean="0"/>
              <a:t>through the lens of a contingency</a:t>
            </a:r>
            <a:endParaRPr lang="en-US" b="1" dirty="0"/>
          </a:p>
        </p:txBody>
      </p:sp>
      <p:sp>
        <p:nvSpPr>
          <p:cNvPr id="3" name="Content Placeholder 2"/>
          <p:cNvSpPr>
            <a:spLocks noGrp="1"/>
          </p:cNvSpPr>
          <p:nvPr>
            <p:ph idx="1"/>
          </p:nvPr>
        </p:nvSpPr>
        <p:spPr>
          <a:xfrm>
            <a:off x="304800" y="1676400"/>
            <a:ext cx="8534400" cy="5029200"/>
          </a:xfrm>
        </p:spPr>
        <p:txBody>
          <a:bodyPr>
            <a:normAutofit/>
          </a:bodyPr>
          <a:lstStyle/>
          <a:p>
            <a:pPr algn="ctr">
              <a:buNone/>
            </a:pPr>
            <a:r>
              <a:rPr lang="en-US" sz="2400" dirty="0" smtClean="0"/>
              <a:t>EO + SD </a:t>
            </a:r>
            <a:r>
              <a:rPr lang="en-US" sz="2400" dirty="0" smtClean="0">
                <a:sym typeface="Wingdings" pitchFamily="2" charset="2"/>
              </a:rPr>
              <a:t> </a:t>
            </a:r>
            <a:r>
              <a:rPr lang="en-US" sz="3600" b="1" dirty="0" smtClean="0">
                <a:solidFill>
                  <a:srgbClr val="FF0000"/>
                </a:solidFill>
                <a:sym typeface="Wingdings" pitchFamily="2" charset="2"/>
              </a:rPr>
              <a:t>Interfering behaviors</a:t>
            </a:r>
            <a:r>
              <a:rPr lang="en-US" sz="2400" dirty="0" smtClean="0">
                <a:sym typeface="Wingdings" pitchFamily="2" charset="2"/>
              </a:rPr>
              <a:t> </a:t>
            </a:r>
            <a:r>
              <a:rPr lang="en-US" sz="2400" dirty="0" err="1" smtClean="0">
                <a:sym typeface="Wingdings" pitchFamily="2" charset="2"/>
              </a:rPr>
              <a:t>Sr</a:t>
            </a:r>
            <a:endParaRPr lang="en-US" sz="2400" dirty="0" smtClean="0">
              <a:sym typeface="Wingdings" pitchFamily="2" charset="2"/>
            </a:endParaRPr>
          </a:p>
          <a:p>
            <a:pPr algn="ctr">
              <a:buNone/>
            </a:pPr>
            <a:endParaRPr lang="en-US" sz="2400" dirty="0" smtClean="0">
              <a:sym typeface="Wingdings" pitchFamily="2" charset="2"/>
            </a:endParaRPr>
          </a:p>
          <a:p>
            <a:pPr lvl="1"/>
            <a:r>
              <a:rPr lang="en-US" sz="2400" dirty="0" smtClean="0">
                <a:sym typeface="Wingdings" pitchFamily="2" charset="2"/>
              </a:rPr>
              <a:t>What other behaviors are occurring before and after the bid good night that are incompatible with falling asleep (i.e., that do not allow for behavioral quietude)?</a:t>
            </a:r>
          </a:p>
          <a:p>
            <a:pPr lvl="1">
              <a:buNone/>
            </a:pPr>
            <a:endParaRPr lang="en-US" sz="2400" dirty="0" smtClean="0">
              <a:sym typeface="Wingdings" pitchFamily="2" charset="2"/>
            </a:endParaRPr>
          </a:p>
          <a:p>
            <a:pPr lvl="1"/>
            <a:endParaRPr lang="en-US" dirty="0" smtClean="0"/>
          </a:p>
        </p:txBody>
      </p:sp>
    </p:spTree>
    <p:extLst>
      <p:ext uri="{BB962C8B-B14F-4D97-AF65-F5344CB8AC3E}">
        <p14:creationId xmlns:p14="http://schemas.microsoft.com/office/powerpoint/2010/main" val="374132014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Looking at sleep….</a:t>
            </a:r>
            <a:br>
              <a:rPr lang="en-US" b="1" dirty="0" smtClean="0"/>
            </a:br>
            <a:r>
              <a:rPr lang="en-US" b="1" dirty="0" smtClean="0"/>
              <a:t>through the lens of a contingency</a:t>
            </a:r>
            <a:endParaRPr lang="en-US" b="1" dirty="0"/>
          </a:p>
        </p:txBody>
      </p:sp>
      <p:sp>
        <p:nvSpPr>
          <p:cNvPr id="3" name="Content Placeholder 2"/>
          <p:cNvSpPr>
            <a:spLocks noGrp="1"/>
          </p:cNvSpPr>
          <p:nvPr>
            <p:ph idx="1"/>
          </p:nvPr>
        </p:nvSpPr>
        <p:spPr>
          <a:xfrm>
            <a:off x="304800" y="1676400"/>
            <a:ext cx="8534400" cy="5029200"/>
          </a:xfrm>
        </p:spPr>
        <p:txBody>
          <a:bodyPr>
            <a:normAutofit/>
          </a:bodyPr>
          <a:lstStyle/>
          <a:p>
            <a:pPr algn="ctr">
              <a:buNone/>
            </a:pPr>
            <a:r>
              <a:rPr lang="en-US" sz="2400" dirty="0" smtClean="0"/>
              <a:t>EO + SD </a:t>
            </a:r>
            <a:r>
              <a:rPr lang="en-US" sz="2400" dirty="0" smtClean="0">
                <a:sym typeface="Wingdings" pitchFamily="2" charset="2"/>
              </a:rPr>
              <a:t> Interfering behaviors </a:t>
            </a:r>
            <a:r>
              <a:rPr lang="en-US" sz="3600" b="1" dirty="0" err="1" smtClean="0">
                <a:solidFill>
                  <a:srgbClr val="FF0000"/>
                </a:solidFill>
                <a:sym typeface="Wingdings" pitchFamily="2" charset="2"/>
              </a:rPr>
              <a:t>Sr</a:t>
            </a:r>
            <a:endParaRPr lang="en-US" sz="3600" b="1" dirty="0" smtClean="0">
              <a:solidFill>
                <a:srgbClr val="FF0000"/>
              </a:solidFill>
              <a:sym typeface="Wingdings" pitchFamily="2" charset="2"/>
            </a:endParaRPr>
          </a:p>
          <a:p>
            <a:pPr algn="ctr">
              <a:buNone/>
            </a:pPr>
            <a:endParaRPr lang="en-US" sz="2400" dirty="0" smtClean="0">
              <a:sym typeface="Wingdings" pitchFamily="2" charset="2"/>
            </a:endParaRPr>
          </a:p>
          <a:p>
            <a:pPr lvl="1"/>
            <a:r>
              <a:rPr lang="en-US" sz="2400" dirty="0" smtClean="0">
                <a:sym typeface="Wingdings" pitchFamily="2" charset="2"/>
              </a:rPr>
              <a:t>What </a:t>
            </a:r>
            <a:r>
              <a:rPr lang="en-US" sz="2400" dirty="0" err="1" smtClean="0">
                <a:sym typeface="Wingdings" pitchFamily="2" charset="2"/>
              </a:rPr>
              <a:t>reinforcers</a:t>
            </a:r>
            <a:r>
              <a:rPr lang="en-US" sz="2400" dirty="0" smtClean="0">
                <a:sym typeface="Wingdings" pitchFamily="2" charset="2"/>
              </a:rPr>
              <a:t> are available for behaviors that are incompatible with falling asleep?</a:t>
            </a:r>
          </a:p>
          <a:p>
            <a:pPr lvl="1">
              <a:buNone/>
            </a:pPr>
            <a:endParaRPr lang="en-US" sz="2400" dirty="0" smtClean="0">
              <a:sym typeface="Wingdings" pitchFamily="2" charset="2"/>
            </a:endParaRPr>
          </a:p>
          <a:p>
            <a:pPr lvl="1"/>
            <a:endParaRPr lang="en-US" dirty="0" smtClean="0"/>
          </a:p>
        </p:txBody>
      </p:sp>
    </p:spTree>
    <p:extLst>
      <p:ext uri="{BB962C8B-B14F-4D97-AF65-F5344CB8AC3E}">
        <p14:creationId xmlns:p14="http://schemas.microsoft.com/office/powerpoint/2010/main" val="317953026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Looking at sleep….</a:t>
            </a:r>
            <a:br>
              <a:rPr lang="en-US" b="1" dirty="0" smtClean="0"/>
            </a:br>
            <a:r>
              <a:rPr lang="en-US" b="1" dirty="0" smtClean="0"/>
              <a:t>through the lens of a contingency</a:t>
            </a:r>
            <a:endParaRPr lang="en-US" b="1" dirty="0"/>
          </a:p>
        </p:txBody>
      </p:sp>
      <p:sp>
        <p:nvSpPr>
          <p:cNvPr id="3" name="Content Placeholder 2"/>
          <p:cNvSpPr>
            <a:spLocks noGrp="1"/>
          </p:cNvSpPr>
          <p:nvPr>
            <p:ph idx="1"/>
          </p:nvPr>
        </p:nvSpPr>
        <p:spPr>
          <a:xfrm>
            <a:off x="304800" y="1676400"/>
            <a:ext cx="8534400" cy="5029200"/>
          </a:xfrm>
        </p:spPr>
        <p:txBody>
          <a:bodyPr>
            <a:normAutofit/>
          </a:bodyPr>
          <a:lstStyle/>
          <a:p>
            <a:pPr algn="ctr">
              <a:buNone/>
            </a:pPr>
            <a:r>
              <a:rPr lang="en-US" sz="3600" b="1" dirty="0" smtClean="0">
                <a:solidFill>
                  <a:srgbClr val="FF0000"/>
                </a:solidFill>
              </a:rPr>
              <a:t>EO</a:t>
            </a:r>
            <a:r>
              <a:rPr lang="en-US" sz="2400" dirty="0" smtClean="0"/>
              <a:t> + SD </a:t>
            </a:r>
            <a:r>
              <a:rPr lang="en-US" sz="2400" dirty="0" smtClean="0">
                <a:sym typeface="Wingdings" pitchFamily="2" charset="2"/>
              </a:rPr>
              <a:t> Incompatible behaviors </a:t>
            </a:r>
            <a:r>
              <a:rPr lang="en-US" sz="2400" dirty="0" err="1" smtClean="0">
                <a:sym typeface="Wingdings" pitchFamily="2" charset="2"/>
              </a:rPr>
              <a:t>Sr</a:t>
            </a:r>
            <a:endParaRPr lang="en-US" sz="2400" dirty="0" smtClean="0">
              <a:sym typeface="Wingdings" pitchFamily="2" charset="2"/>
            </a:endParaRPr>
          </a:p>
          <a:p>
            <a:pPr algn="ctr">
              <a:buNone/>
            </a:pPr>
            <a:endParaRPr lang="en-US" sz="2400" dirty="0" smtClean="0">
              <a:sym typeface="Wingdings" pitchFamily="2" charset="2"/>
            </a:endParaRPr>
          </a:p>
          <a:p>
            <a:pPr lvl="1"/>
            <a:r>
              <a:rPr lang="en-US" sz="2400" dirty="0" smtClean="0">
                <a:sym typeface="Wingdings" pitchFamily="2" charset="2"/>
              </a:rPr>
              <a:t>What alters the value of these other </a:t>
            </a:r>
            <a:r>
              <a:rPr lang="en-US" sz="2400" dirty="0" err="1" smtClean="0">
                <a:sym typeface="Wingdings" pitchFamily="2" charset="2"/>
              </a:rPr>
              <a:t>reinforcers</a:t>
            </a:r>
            <a:r>
              <a:rPr lang="en-US" sz="2400" dirty="0" smtClean="0">
                <a:sym typeface="Wingdings" pitchFamily="2" charset="2"/>
              </a:rPr>
              <a:t> for behaviors that are incompatible with falling asleep?</a:t>
            </a:r>
          </a:p>
          <a:p>
            <a:pPr lvl="1">
              <a:buNone/>
            </a:pPr>
            <a:endParaRPr lang="en-US" sz="2400" dirty="0" smtClean="0">
              <a:sym typeface="Wingdings" pitchFamily="2" charset="2"/>
            </a:endParaRPr>
          </a:p>
          <a:p>
            <a:pPr lvl="1"/>
            <a:endParaRPr lang="en-US" dirty="0" smtClean="0"/>
          </a:p>
        </p:txBody>
      </p:sp>
    </p:spTree>
    <p:extLst>
      <p:ext uri="{BB962C8B-B14F-4D97-AF65-F5344CB8AC3E}">
        <p14:creationId xmlns:p14="http://schemas.microsoft.com/office/powerpoint/2010/main" val="145056645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Looking at sleep….</a:t>
            </a:r>
            <a:br>
              <a:rPr lang="en-US" b="1" dirty="0" smtClean="0"/>
            </a:br>
            <a:r>
              <a:rPr lang="en-US" b="1" dirty="0" smtClean="0"/>
              <a:t>through the lens of a contingency</a:t>
            </a:r>
            <a:endParaRPr lang="en-US" b="1" dirty="0"/>
          </a:p>
        </p:txBody>
      </p:sp>
      <p:sp>
        <p:nvSpPr>
          <p:cNvPr id="3" name="Content Placeholder 2"/>
          <p:cNvSpPr>
            <a:spLocks noGrp="1"/>
          </p:cNvSpPr>
          <p:nvPr>
            <p:ph idx="1"/>
          </p:nvPr>
        </p:nvSpPr>
        <p:spPr>
          <a:xfrm>
            <a:off x="304800" y="1676400"/>
            <a:ext cx="8534400" cy="5029200"/>
          </a:xfrm>
        </p:spPr>
        <p:txBody>
          <a:bodyPr>
            <a:normAutofit/>
          </a:bodyPr>
          <a:lstStyle/>
          <a:p>
            <a:pPr algn="ctr">
              <a:buNone/>
            </a:pPr>
            <a:r>
              <a:rPr lang="en-US" sz="2400" dirty="0" smtClean="0"/>
              <a:t>EO + </a:t>
            </a:r>
            <a:r>
              <a:rPr lang="en-US" sz="3600" b="1" dirty="0" smtClean="0">
                <a:solidFill>
                  <a:srgbClr val="FF0000"/>
                </a:solidFill>
              </a:rPr>
              <a:t>SD</a:t>
            </a:r>
            <a:r>
              <a:rPr lang="en-US" sz="2400" dirty="0" smtClean="0"/>
              <a:t> </a:t>
            </a:r>
            <a:r>
              <a:rPr lang="en-US" sz="2400" dirty="0" smtClean="0">
                <a:sym typeface="Wingdings" pitchFamily="2" charset="2"/>
              </a:rPr>
              <a:t> Incompatible behaviors </a:t>
            </a:r>
            <a:r>
              <a:rPr lang="en-US" sz="2400" dirty="0" err="1" smtClean="0">
                <a:sym typeface="Wingdings" pitchFamily="2" charset="2"/>
              </a:rPr>
              <a:t>Sr</a:t>
            </a:r>
            <a:endParaRPr lang="en-US" sz="2400" dirty="0" smtClean="0">
              <a:sym typeface="Wingdings" pitchFamily="2" charset="2"/>
            </a:endParaRPr>
          </a:p>
          <a:p>
            <a:pPr algn="ctr">
              <a:buNone/>
            </a:pPr>
            <a:endParaRPr lang="en-US" sz="2400" dirty="0" smtClean="0">
              <a:sym typeface="Wingdings" pitchFamily="2" charset="2"/>
            </a:endParaRPr>
          </a:p>
          <a:p>
            <a:pPr lvl="1"/>
            <a:r>
              <a:rPr lang="en-US" sz="2400" dirty="0" smtClean="0">
                <a:sym typeface="Wingdings" pitchFamily="2" charset="2"/>
              </a:rPr>
              <a:t>What signals that these other </a:t>
            </a:r>
            <a:r>
              <a:rPr lang="en-US" sz="2400" dirty="0" err="1" smtClean="0">
                <a:sym typeface="Wingdings" pitchFamily="2" charset="2"/>
              </a:rPr>
              <a:t>reinforcers</a:t>
            </a:r>
            <a:r>
              <a:rPr lang="en-US" sz="2400" dirty="0" smtClean="0">
                <a:sym typeface="Wingdings" pitchFamily="2" charset="2"/>
              </a:rPr>
              <a:t> are available?</a:t>
            </a:r>
          </a:p>
          <a:p>
            <a:pPr lvl="1"/>
            <a:endParaRPr lang="en-US" dirty="0" smtClean="0"/>
          </a:p>
        </p:txBody>
      </p:sp>
    </p:spTree>
    <p:extLst>
      <p:ext uri="{BB962C8B-B14F-4D97-AF65-F5344CB8AC3E}">
        <p14:creationId xmlns:p14="http://schemas.microsoft.com/office/powerpoint/2010/main" val="942887249"/>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020762"/>
          </a:xfrm>
        </p:spPr>
        <p:txBody>
          <a:bodyPr>
            <a:normAutofit fontScale="90000"/>
          </a:bodyPr>
          <a:lstStyle/>
          <a:p>
            <a:r>
              <a:rPr lang="en-US" sz="3600" b="1" dirty="0" smtClean="0"/>
              <a:t>How do we assess and treat</a:t>
            </a:r>
            <a:br>
              <a:rPr lang="en-US" sz="3600" b="1" dirty="0" smtClean="0"/>
            </a:br>
            <a:r>
              <a:rPr lang="en-US" sz="3600" b="1" dirty="0" smtClean="0"/>
              <a:t>children’s sleep problem?</a:t>
            </a:r>
            <a:endParaRPr lang="en-US" sz="3600" b="1" dirty="0">
              <a:solidFill>
                <a:srgbClr val="C00000"/>
              </a:solidFill>
            </a:endParaRPr>
          </a:p>
        </p:txBody>
      </p:sp>
      <p:sp>
        <p:nvSpPr>
          <p:cNvPr id="3" name="Content Placeholder 2"/>
          <p:cNvSpPr>
            <a:spLocks noGrp="1"/>
          </p:cNvSpPr>
          <p:nvPr>
            <p:ph idx="1"/>
          </p:nvPr>
        </p:nvSpPr>
        <p:spPr>
          <a:xfrm>
            <a:off x="304800" y="1524000"/>
            <a:ext cx="8458200" cy="5181600"/>
          </a:xfrm>
        </p:spPr>
        <p:txBody>
          <a:bodyPr numCol="1">
            <a:noAutofit/>
          </a:bodyPr>
          <a:lstStyle/>
          <a:p>
            <a:pPr>
              <a:spcBef>
                <a:spcPts val="0"/>
              </a:spcBef>
            </a:pPr>
            <a:r>
              <a:rPr lang="en-US" sz="2800" b="1" dirty="0" smtClean="0">
                <a:sym typeface="Wingdings" pitchFamily="2" charset="2"/>
              </a:rPr>
              <a:t>Through a general understanding of the common factors that influence good sleep and sleep problems</a:t>
            </a:r>
          </a:p>
          <a:p>
            <a:pPr>
              <a:spcBef>
                <a:spcPts val="0"/>
              </a:spcBef>
            </a:pPr>
            <a:endParaRPr lang="en-US" sz="800" b="1" dirty="0" smtClean="0">
              <a:sym typeface="Wingdings" pitchFamily="2" charset="2"/>
            </a:endParaRPr>
          </a:p>
          <a:p>
            <a:pPr>
              <a:spcBef>
                <a:spcPts val="0"/>
              </a:spcBef>
            </a:pPr>
            <a:r>
              <a:rPr lang="en-US" sz="2800" b="1" dirty="0" smtClean="0">
                <a:sym typeface="Wingdings" pitchFamily="2" charset="2"/>
              </a:rPr>
              <a:t>Using an </a:t>
            </a:r>
            <a:r>
              <a:rPr lang="en-US" sz="2800" b="1" dirty="0" smtClean="0">
                <a:solidFill>
                  <a:srgbClr val="008000"/>
                </a:solidFill>
                <a:sym typeface="Wingdings" pitchFamily="2" charset="2"/>
              </a:rPr>
              <a:t>open-ended indirect assessment </a:t>
            </a:r>
            <a:r>
              <a:rPr lang="en-US" sz="2800" b="1" dirty="0" smtClean="0">
                <a:sym typeface="Wingdings" pitchFamily="2" charset="2"/>
              </a:rPr>
              <a:t>to identify the personal factors influencing the sleep problem</a:t>
            </a:r>
          </a:p>
          <a:p>
            <a:pPr lvl="1">
              <a:spcBef>
                <a:spcPts val="0"/>
              </a:spcBef>
            </a:pPr>
            <a:r>
              <a:rPr lang="en-US" sz="2400" b="1" dirty="0" smtClean="0">
                <a:solidFill>
                  <a:srgbClr val="008000"/>
                </a:solidFill>
                <a:sym typeface="Wingdings" pitchFamily="2" charset="2"/>
              </a:rPr>
              <a:t>SATT (Sleep Assessment and Treatment Tool)</a:t>
            </a:r>
          </a:p>
          <a:p>
            <a:pPr>
              <a:spcBef>
                <a:spcPts val="0"/>
              </a:spcBef>
            </a:pPr>
            <a:endParaRPr lang="en-US" sz="800" b="1" dirty="0" smtClean="0">
              <a:sym typeface="Wingdings" pitchFamily="2" charset="2"/>
            </a:endParaRPr>
          </a:p>
          <a:p>
            <a:pPr>
              <a:spcBef>
                <a:spcPts val="0"/>
              </a:spcBef>
            </a:pPr>
            <a:r>
              <a:rPr lang="en-US" sz="2800" b="1" dirty="0" smtClean="0">
                <a:sym typeface="Wingdings" pitchFamily="2" charset="2"/>
              </a:rPr>
              <a:t>By encouraging parents to develop the intervention with us </a:t>
            </a:r>
          </a:p>
          <a:p>
            <a:pPr lvl="1">
              <a:spcBef>
                <a:spcPts val="0"/>
              </a:spcBef>
            </a:pPr>
            <a:r>
              <a:rPr lang="en-US" sz="2200" dirty="0" smtClean="0">
                <a:sym typeface="Wingdings" pitchFamily="2" charset="2"/>
              </a:rPr>
              <a:t>we support parents in their implementation of the assessment-based treatment via phone calls and weekly visits.</a:t>
            </a:r>
          </a:p>
          <a:p>
            <a:pPr>
              <a:spcBef>
                <a:spcPts val="0"/>
              </a:spcBef>
            </a:pPr>
            <a:endParaRPr lang="en-US" sz="2800" dirty="0" smtClean="0">
              <a:sym typeface="Wingdings" pitchFamily="2" charset="2"/>
            </a:endParaRPr>
          </a:p>
        </p:txBody>
      </p:sp>
    </p:spTree>
    <p:extLst>
      <p:ext uri="{BB962C8B-B14F-4D97-AF65-F5344CB8AC3E}">
        <p14:creationId xmlns:p14="http://schemas.microsoft.com/office/powerpoint/2010/main" val="16136799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5" end="5"/>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401762"/>
          </a:xfrm>
        </p:spPr>
        <p:txBody>
          <a:bodyPr>
            <a:normAutofit/>
          </a:bodyPr>
          <a:lstStyle/>
          <a:p>
            <a:r>
              <a:rPr lang="en-US" b="1" dirty="0" smtClean="0"/>
              <a:t>A typical case example</a:t>
            </a:r>
            <a:endParaRPr lang="en-US" sz="3100" b="1" dirty="0">
              <a:solidFill>
                <a:srgbClr val="C00000"/>
              </a:solidFill>
            </a:endParaRPr>
          </a:p>
        </p:txBody>
      </p:sp>
      <p:sp>
        <p:nvSpPr>
          <p:cNvPr id="3" name="Content Placeholder 2"/>
          <p:cNvSpPr>
            <a:spLocks noGrp="1"/>
          </p:cNvSpPr>
          <p:nvPr>
            <p:ph idx="1"/>
          </p:nvPr>
        </p:nvSpPr>
        <p:spPr>
          <a:xfrm>
            <a:off x="304800" y="1905000"/>
            <a:ext cx="8458200" cy="4800600"/>
          </a:xfrm>
        </p:spPr>
        <p:txBody>
          <a:bodyPr numCol="1">
            <a:noAutofit/>
          </a:bodyPr>
          <a:lstStyle/>
          <a:p>
            <a:pPr marL="0" indent="0">
              <a:spcBef>
                <a:spcPts val="0"/>
              </a:spcBef>
              <a:buNone/>
            </a:pPr>
            <a:r>
              <a:rPr lang="en-US" sz="2800" b="1" dirty="0" smtClean="0">
                <a:sym typeface="Wingdings" pitchFamily="2" charset="2"/>
              </a:rPr>
              <a:t>Ray</a:t>
            </a:r>
          </a:p>
          <a:p>
            <a:pPr marL="457200" lvl="1" indent="0">
              <a:spcBef>
                <a:spcPts val="0"/>
              </a:spcBef>
              <a:buNone/>
            </a:pPr>
            <a:endParaRPr lang="en-US" sz="2400" b="1" dirty="0" smtClean="0">
              <a:sym typeface="Wingdings" pitchFamily="2" charset="2"/>
            </a:endParaRPr>
          </a:p>
          <a:p>
            <a:pPr marL="457200" lvl="1" indent="0">
              <a:spcBef>
                <a:spcPts val="0"/>
              </a:spcBef>
              <a:buNone/>
            </a:pPr>
            <a:r>
              <a:rPr lang="en-US" sz="2400" b="1" dirty="0" smtClean="0">
                <a:sym typeface="Wingdings" pitchFamily="2" charset="2"/>
              </a:rPr>
              <a:t>4-year-old-boy with Autism</a:t>
            </a:r>
          </a:p>
          <a:p>
            <a:pPr marL="457200" lvl="1" indent="0">
              <a:spcBef>
                <a:spcPts val="0"/>
              </a:spcBef>
              <a:buNone/>
            </a:pPr>
            <a:endParaRPr lang="en-US" sz="2400" b="1" dirty="0" smtClean="0">
              <a:sym typeface="Wingdings" pitchFamily="2" charset="2"/>
            </a:endParaRPr>
          </a:p>
          <a:p>
            <a:pPr marL="457200" lvl="1" indent="0">
              <a:spcBef>
                <a:spcPts val="0"/>
              </a:spcBef>
              <a:buNone/>
            </a:pPr>
            <a:r>
              <a:rPr lang="en-US" sz="2400" b="1" dirty="0" smtClean="0">
                <a:sym typeface="Wingdings" pitchFamily="2" charset="2"/>
              </a:rPr>
              <a:t>Hyperactive</a:t>
            </a:r>
          </a:p>
          <a:p>
            <a:pPr marL="457200" lvl="1" indent="0">
              <a:spcBef>
                <a:spcPts val="0"/>
              </a:spcBef>
              <a:buNone/>
            </a:pPr>
            <a:endParaRPr lang="en-US" sz="2400" b="1" dirty="0" smtClean="0">
              <a:sym typeface="Wingdings" pitchFamily="2" charset="2"/>
            </a:endParaRPr>
          </a:p>
          <a:p>
            <a:pPr marL="457200" lvl="1" indent="0">
              <a:spcBef>
                <a:spcPts val="0"/>
              </a:spcBef>
              <a:buNone/>
            </a:pPr>
            <a:r>
              <a:rPr lang="en-US" sz="2400" b="1" dirty="0" smtClean="0">
                <a:sym typeface="Wingdings" pitchFamily="2" charset="2"/>
              </a:rPr>
              <a:t>Parents tried multiple medications for sleep problems</a:t>
            </a:r>
          </a:p>
          <a:p>
            <a:pPr lvl="1">
              <a:spcBef>
                <a:spcPts val="0"/>
              </a:spcBef>
            </a:pPr>
            <a:endParaRPr lang="en-US" sz="2000" dirty="0" smtClean="0">
              <a:sym typeface="Wingdings" pitchFamily="2" charset="2"/>
            </a:endParaRPr>
          </a:p>
          <a:p>
            <a:pPr>
              <a:spcBef>
                <a:spcPts val="0"/>
              </a:spcBef>
            </a:pPr>
            <a:endParaRPr lang="en-US" sz="2800" dirty="0" smtClean="0">
              <a:sym typeface="Wingdings" pitchFamily="2" charset="2"/>
            </a:endParaRPr>
          </a:p>
        </p:txBody>
      </p:sp>
    </p:spTree>
    <p:extLst>
      <p:ext uri="{BB962C8B-B14F-4D97-AF65-F5344CB8AC3E}">
        <p14:creationId xmlns:p14="http://schemas.microsoft.com/office/powerpoint/2010/main" val="13890155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1295400" y="0"/>
            <a:ext cx="6781800" cy="6858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p:cNvPicPr>
            <a:picLocks noChangeAspect="1" noChangeArrowheads="1"/>
          </p:cNvPicPr>
          <p:nvPr/>
        </p:nvPicPr>
        <p:blipFill>
          <a:blip r:embed="rId3" cstate="print"/>
          <a:srcRect t="9959" r="9091"/>
          <a:stretch>
            <a:fillRect/>
          </a:stretch>
        </p:blipFill>
        <p:spPr bwMode="auto">
          <a:xfrm>
            <a:off x="2298978" y="139085"/>
            <a:ext cx="3949422" cy="6642715"/>
          </a:xfrm>
          <a:prstGeom prst="rect">
            <a:avLst/>
          </a:prstGeom>
          <a:noFill/>
          <a:ln w="9525">
            <a:noFill/>
            <a:miter lim="800000"/>
            <a:headEnd/>
            <a:tailEnd/>
          </a:ln>
          <a:effectLst/>
        </p:spPr>
      </p:pic>
      <p:sp>
        <p:nvSpPr>
          <p:cNvPr id="3" name="Rectangle 2"/>
          <p:cNvSpPr/>
          <p:nvPr/>
        </p:nvSpPr>
        <p:spPr>
          <a:xfrm>
            <a:off x="3491755" y="372175"/>
            <a:ext cx="3948496" cy="618102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2531808" y="76200"/>
            <a:ext cx="5001851" cy="6477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49497851"/>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1295400" y="0"/>
            <a:ext cx="6781800" cy="6858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p:cNvPicPr>
            <a:picLocks noChangeAspect="1" noChangeArrowheads="1"/>
          </p:cNvPicPr>
          <p:nvPr/>
        </p:nvPicPr>
        <p:blipFill>
          <a:blip r:embed="rId3" cstate="print"/>
          <a:srcRect t="9959" r="9091"/>
          <a:stretch>
            <a:fillRect/>
          </a:stretch>
        </p:blipFill>
        <p:spPr bwMode="auto">
          <a:xfrm>
            <a:off x="2298978" y="139085"/>
            <a:ext cx="3949422" cy="6642715"/>
          </a:xfrm>
          <a:prstGeom prst="rect">
            <a:avLst/>
          </a:prstGeom>
          <a:noFill/>
          <a:ln w="9525">
            <a:noFill/>
            <a:miter lim="800000"/>
            <a:headEnd/>
            <a:tailEnd/>
          </a:ln>
          <a:effectLst/>
        </p:spPr>
      </p:pic>
      <p:sp>
        <p:nvSpPr>
          <p:cNvPr id="3" name="Rectangle 2"/>
          <p:cNvSpPr/>
          <p:nvPr/>
        </p:nvSpPr>
        <p:spPr>
          <a:xfrm>
            <a:off x="3491755" y="372175"/>
            <a:ext cx="3948496" cy="618102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3644155" y="76200"/>
            <a:ext cx="3948496" cy="618102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00110561"/>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295400" y="0"/>
            <a:ext cx="6781800" cy="6858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p:cNvPicPr>
            <a:picLocks noChangeAspect="1" noChangeArrowheads="1"/>
          </p:cNvPicPr>
          <p:nvPr/>
        </p:nvPicPr>
        <p:blipFill>
          <a:blip r:embed="rId3" cstate="print"/>
          <a:srcRect t="9959" r="9091"/>
          <a:stretch>
            <a:fillRect/>
          </a:stretch>
        </p:blipFill>
        <p:spPr bwMode="auto">
          <a:xfrm>
            <a:off x="2298978" y="139085"/>
            <a:ext cx="3949422" cy="6642715"/>
          </a:xfrm>
          <a:prstGeom prst="rect">
            <a:avLst/>
          </a:prstGeom>
          <a:noFill/>
          <a:ln w="9525">
            <a:noFill/>
            <a:miter lim="800000"/>
            <a:headEnd/>
            <a:tailEnd/>
          </a:ln>
          <a:effectLst/>
        </p:spPr>
      </p:pic>
      <p:sp>
        <p:nvSpPr>
          <p:cNvPr id="3" name="Rectangle 2"/>
          <p:cNvSpPr/>
          <p:nvPr/>
        </p:nvSpPr>
        <p:spPr>
          <a:xfrm>
            <a:off x="3882190" y="139085"/>
            <a:ext cx="3495306" cy="635046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608845623"/>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1295400" y="0"/>
            <a:ext cx="6781800" cy="6858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p:cNvPicPr>
            <a:picLocks noChangeAspect="1" noChangeArrowheads="1"/>
          </p:cNvPicPr>
          <p:nvPr/>
        </p:nvPicPr>
        <p:blipFill>
          <a:blip r:embed="rId3" cstate="print"/>
          <a:srcRect t="9959" r="9091"/>
          <a:stretch>
            <a:fillRect/>
          </a:stretch>
        </p:blipFill>
        <p:spPr bwMode="auto">
          <a:xfrm>
            <a:off x="2298978" y="139085"/>
            <a:ext cx="3949422" cy="6642715"/>
          </a:xfrm>
          <a:prstGeom prst="rect">
            <a:avLst/>
          </a:prstGeom>
          <a:noFill/>
          <a:ln w="9525">
            <a:noFill/>
            <a:miter lim="800000"/>
            <a:headEnd/>
            <a:tailEnd/>
          </a:ln>
          <a:effectLst/>
        </p:spPr>
      </p:pic>
      <p:sp>
        <p:nvSpPr>
          <p:cNvPr id="3" name="Rectangle 2"/>
          <p:cNvSpPr/>
          <p:nvPr/>
        </p:nvSpPr>
        <p:spPr>
          <a:xfrm>
            <a:off x="3882190" y="3352800"/>
            <a:ext cx="2747210" cy="313674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5061156" y="457200"/>
            <a:ext cx="1568244" cy="603234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9582815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4595" name="Rectangle 3"/>
          <p:cNvSpPr>
            <a:spLocks noGrp="1" noChangeArrowheads="1"/>
          </p:cNvSpPr>
          <p:nvPr>
            <p:ph type="body" idx="1"/>
          </p:nvPr>
        </p:nvSpPr>
        <p:spPr>
          <a:xfrm>
            <a:off x="457200" y="1828800"/>
            <a:ext cx="8229600" cy="4297363"/>
          </a:xfrm>
        </p:spPr>
        <p:txBody>
          <a:bodyPr>
            <a:noAutofit/>
          </a:bodyPr>
          <a:lstStyle/>
          <a:p>
            <a:pPr marL="0" indent="0" algn="ctr">
              <a:buNone/>
            </a:pPr>
            <a:r>
              <a:rPr lang="en-US" sz="2800" b="1" dirty="0" smtClean="0">
                <a:cs typeface="Times New Roman" pitchFamily="18" charset="0"/>
              </a:rPr>
              <a:t>Important assumption of </a:t>
            </a:r>
            <a:r>
              <a:rPr lang="en-US" sz="2800" b="1" u="sng" dirty="0" smtClean="0">
                <a:cs typeface="Times New Roman" pitchFamily="18" charset="0"/>
              </a:rPr>
              <a:t>Behavior Analysis</a:t>
            </a:r>
            <a:r>
              <a:rPr lang="en-US" sz="2800" b="1" dirty="0" smtClean="0">
                <a:cs typeface="Times New Roman" pitchFamily="18" charset="0"/>
              </a:rPr>
              <a:t>: </a:t>
            </a:r>
            <a:endParaRPr lang="en-US" sz="800" b="1" dirty="0" smtClean="0">
              <a:cs typeface="Times New Roman" pitchFamily="18" charset="0"/>
            </a:endParaRPr>
          </a:p>
          <a:p>
            <a:pPr algn="ctr">
              <a:buNone/>
            </a:pPr>
            <a:r>
              <a:rPr lang="en-US" sz="800" b="1" dirty="0" smtClean="0">
                <a:cs typeface="Times New Roman" pitchFamily="18" charset="0"/>
              </a:rPr>
              <a:t>	</a:t>
            </a:r>
            <a:endParaRPr lang="en-US" sz="800" b="1" dirty="0" smtClean="0">
              <a:solidFill>
                <a:srgbClr val="C00000"/>
              </a:solidFill>
              <a:cs typeface="Times New Roman" pitchFamily="18" charset="0"/>
            </a:endParaRPr>
          </a:p>
          <a:p>
            <a:pPr marL="0" indent="0" algn="ctr">
              <a:buNone/>
            </a:pPr>
            <a:endParaRPr lang="en-US" sz="2800" b="1" dirty="0" smtClean="0">
              <a:solidFill>
                <a:srgbClr val="C00000"/>
              </a:solidFill>
              <a:cs typeface="Times New Roman" pitchFamily="18" charset="0"/>
            </a:endParaRPr>
          </a:p>
          <a:p>
            <a:pPr marL="0" indent="0" algn="ctr">
              <a:buNone/>
            </a:pPr>
            <a:r>
              <a:rPr lang="en-US" sz="2800" b="1" dirty="0" smtClean="0">
                <a:solidFill>
                  <a:srgbClr val="C00000"/>
                </a:solidFill>
                <a:cs typeface="Times New Roman" pitchFamily="18" charset="0"/>
              </a:rPr>
              <a:t>Autism is not a life sentence</a:t>
            </a:r>
          </a:p>
          <a:p>
            <a:pPr marL="0" indent="0" algn="ctr">
              <a:buNone/>
            </a:pPr>
            <a:r>
              <a:rPr lang="en-US" sz="2800" b="1" dirty="0" smtClean="0">
                <a:solidFill>
                  <a:srgbClr val="C00000"/>
                </a:solidFill>
                <a:cs typeface="Times New Roman" pitchFamily="18" charset="0"/>
              </a:rPr>
              <a:t>of poor sleep</a:t>
            </a:r>
          </a:p>
          <a:p>
            <a:pPr marL="0" indent="0" algn="ctr">
              <a:buNone/>
            </a:pPr>
            <a:r>
              <a:rPr lang="en-US" sz="2800" b="1" dirty="0" smtClean="0">
                <a:solidFill>
                  <a:srgbClr val="C00000"/>
                </a:solidFill>
                <a:cs typeface="Times New Roman" pitchFamily="18" charset="0"/>
              </a:rPr>
              <a:t>and tired days</a:t>
            </a:r>
          </a:p>
          <a:p>
            <a:pPr marL="0" indent="0" algn="ctr">
              <a:buNone/>
            </a:pPr>
            <a:endParaRPr lang="en-US" sz="800" b="1" dirty="0" smtClean="0">
              <a:cs typeface="Times New Roman" pitchFamily="18" charset="0"/>
            </a:endParaRPr>
          </a:p>
        </p:txBody>
      </p:sp>
    </p:spTree>
    <p:extLst>
      <p:ext uri="{BB962C8B-B14F-4D97-AF65-F5344CB8AC3E}">
        <p14:creationId xmlns:p14="http://schemas.microsoft.com/office/powerpoint/2010/main" val="4011436179"/>
      </p:ext>
    </p:extLst>
  </p:cSld>
  <p:clrMapOvr>
    <a:masterClrMapping/>
  </p:clrMapOvr>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295400" y="0"/>
            <a:ext cx="6781800" cy="6858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p:cNvPicPr>
            <a:picLocks noChangeAspect="1" noChangeArrowheads="1"/>
          </p:cNvPicPr>
          <p:nvPr/>
        </p:nvPicPr>
        <p:blipFill>
          <a:blip r:embed="rId3" cstate="print"/>
          <a:srcRect t="9959" r="9091"/>
          <a:stretch>
            <a:fillRect/>
          </a:stretch>
        </p:blipFill>
        <p:spPr bwMode="auto">
          <a:xfrm>
            <a:off x="2298978" y="139085"/>
            <a:ext cx="3949422" cy="6642715"/>
          </a:xfrm>
          <a:prstGeom prst="rect">
            <a:avLst/>
          </a:prstGeom>
          <a:noFill/>
          <a:ln w="9525">
            <a:noFill/>
            <a:miter lim="800000"/>
            <a:headEnd/>
            <a:tailEnd/>
          </a:ln>
          <a:effectLst/>
        </p:spPr>
      </p:pic>
      <p:sp>
        <p:nvSpPr>
          <p:cNvPr id="3" name="Rectangle 2"/>
          <p:cNvSpPr/>
          <p:nvPr/>
        </p:nvSpPr>
        <p:spPr>
          <a:xfrm>
            <a:off x="5061156" y="457200"/>
            <a:ext cx="1568244" cy="603234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8704121"/>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4800600" y="1371600"/>
            <a:ext cx="2514600" cy="762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2291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525" y="857250"/>
            <a:ext cx="9124950" cy="22669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544986220"/>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0" y="990600"/>
            <a:ext cx="9144000" cy="5791200"/>
          </a:xfrm>
        </p:spPr>
        <p:txBody>
          <a:bodyPr>
            <a:normAutofit/>
          </a:bodyPr>
          <a:lstStyle/>
          <a:p>
            <a:pPr>
              <a:buNone/>
            </a:pPr>
            <a:r>
              <a:rPr lang="en-US" dirty="0" smtClean="0">
                <a:latin typeface="Times New Roman" pitchFamily="18" charset="0"/>
                <a:cs typeface="Times New Roman" pitchFamily="18" charset="0"/>
              </a:rPr>
              <a:t> </a:t>
            </a:r>
            <a:endParaRPr lang="en-US" sz="3000" dirty="0" smtClean="0">
              <a:latin typeface="Times New Roman" pitchFamily="18" charset="0"/>
              <a:cs typeface="Times New Roman" pitchFamily="18" charset="0"/>
            </a:endParaRPr>
          </a:p>
          <a:p>
            <a:pPr>
              <a:buNone/>
            </a:pPr>
            <a:endParaRPr lang="en-US" dirty="0" smtClean="0">
              <a:latin typeface="Times New Roman" pitchFamily="18" charset="0"/>
              <a:cs typeface="Times New Roman" pitchFamily="18" charset="0"/>
            </a:endParaRPr>
          </a:p>
        </p:txBody>
      </p:sp>
      <p:sp>
        <p:nvSpPr>
          <p:cNvPr id="6" name="Title 5"/>
          <p:cNvSpPr>
            <a:spLocks noGrp="1"/>
          </p:cNvSpPr>
          <p:nvPr>
            <p:ph type="title"/>
          </p:nvPr>
        </p:nvSpPr>
        <p:spPr/>
        <p:txBody>
          <a:bodyPr>
            <a:normAutofit/>
          </a:bodyPr>
          <a:lstStyle/>
          <a:p>
            <a:r>
              <a:rPr lang="en-US" sz="3200" b="1" dirty="0" smtClean="0"/>
              <a:t>Social Acceptability Survey (Parents)</a:t>
            </a:r>
            <a:endParaRPr lang="en-US" sz="3200" b="1" dirty="0"/>
          </a:p>
        </p:txBody>
      </p:sp>
      <p:sp>
        <p:nvSpPr>
          <p:cNvPr id="8" name="Rectangle 7"/>
          <p:cNvSpPr/>
          <p:nvPr/>
        </p:nvSpPr>
        <p:spPr>
          <a:xfrm>
            <a:off x="304800" y="1371600"/>
            <a:ext cx="8610600" cy="5105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endParaRPr>
          </a:p>
        </p:txBody>
      </p:sp>
      <p:sp>
        <p:nvSpPr>
          <p:cNvPr id="9" name="Rectangle 8"/>
          <p:cNvSpPr/>
          <p:nvPr/>
        </p:nvSpPr>
        <p:spPr>
          <a:xfrm>
            <a:off x="6705600" y="1828800"/>
            <a:ext cx="2057400" cy="3886200"/>
          </a:xfrm>
          <a:prstGeom prst="rect">
            <a:avLst/>
          </a:prstGeom>
          <a:noFill/>
          <a:ln>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pic>
        <p:nvPicPr>
          <p:cNvPr id="10" name="Picture 2"/>
          <p:cNvPicPr>
            <a:picLocks noChangeAspect="1" noChangeArrowheads="1"/>
          </p:cNvPicPr>
          <p:nvPr/>
        </p:nvPicPr>
        <p:blipFill>
          <a:blip r:embed="rId3" cstate="print"/>
          <a:srcRect/>
          <a:stretch>
            <a:fillRect/>
          </a:stretch>
        </p:blipFill>
        <p:spPr bwMode="auto">
          <a:xfrm>
            <a:off x="638235" y="1447800"/>
            <a:ext cx="7743765" cy="5120640"/>
          </a:xfrm>
          <a:prstGeom prst="rect">
            <a:avLst/>
          </a:prstGeom>
          <a:noFill/>
          <a:ln w="9525">
            <a:noFill/>
            <a:miter lim="800000"/>
            <a:headEnd/>
            <a:tailEnd/>
          </a:ln>
          <a:effectLst/>
        </p:spPr>
      </p:pic>
    </p:spTree>
    <p:extLst>
      <p:ext uri="{BB962C8B-B14F-4D97-AF65-F5344CB8AC3E}">
        <p14:creationId xmlns:p14="http://schemas.microsoft.com/office/powerpoint/2010/main" val="1923064087"/>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4800600" y="1371600"/>
            <a:ext cx="2514600" cy="762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2291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525" y="152400"/>
            <a:ext cx="9124950" cy="22669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Rectangle 1"/>
          <p:cNvSpPr/>
          <p:nvPr/>
        </p:nvSpPr>
        <p:spPr>
          <a:xfrm>
            <a:off x="228600" y="2819400"/>
            <a:ext cx="8534400" cy="3785652"/>
          </a:xfrm>
          <a:prstGeom prst="rect">
            <a:avLst/>
          </a:prstGeom>
        </p:spPr>
        <p:txBody>
          <a:bodyPr wrap="square">
            <a:spAutoFit/>
          </a:bodyPr>
          <a:lstStyle/>
          <a:p>
            <a:r>
              <a:rPr lang="en-US" sz="2400" b="1" dirty="0">
                <a:latin typeface="Cambria" panose="02040503050406030204" pitchFamily="18" charset="0"/>
              </a:rPr>
              <a:t>Step 1: </a:t>
            </a:r>
            <a:r>
              <a:rPr lang="en-US" sz="2400" b="1" dirty="0" smtClean="0">
                <a:latin typeface="Cambria" panose="02040503050406030204" pitchFamily="18" charset="0"/>
              </a:rPr>
              <a:t> Develop Ideal </a:t>
            </a:r>
            <a:r>
              <a:rPr lang="en-US" sz="2400" b="1" dirty="0">
                <a:latin typeface="Cambria" panose="02040503050406030204" pitchFamily="18" charset="0"/>
              </a:rPr>
              <a:t>Sleep </a:t>
            </a:r>
            <a:r>
              <a:rPr lang="en-US" sz="2400" b="1" dirty="0" smtClean="0">
                <a:latin typeface="Cambria" panose="02040503050406030204" pitchFamily="18" charset="0"/>
              </a:rPr>
              <a:t>Schedule</a:t>
            </a:r>
          </a:p>
          <a:p>
            <a:endParaRPr lang="en-US" sz="2400" b="1" dirty="0" smtClean="0">
              <a:latin typeface="Cambria" panose="02040503050406030204" pitchFamily="18" charset="0"/>
            </a:endParaRPr>
          </a:p>
          <a:p>
            <a:r>
              <a:rPr lang="en-US" sz="2400" b="1" dirty="0">
                <a:latin typeface="Cambria" panose="02040503050406030204" pitchFamily="18" charset="0"/>
              </a:rPr>
              <a:t>Step 2:  Routinize Nighttime Routine </a:t>
            </a:r>
            <a:endParaRPr lang="en-US" sz="2400" b="1" dirty="0" smtClean="0">
              <a:latin typeface="Cambria" panose="02040503050406030204" pitchFamily="18" charset="0"/>
            </a:endParaRPr>
          </a:p>
          <a:p>
            <a:endParaRPr lang="en-US" sz="2400" b="1" dirty="0">
              <a:latin typeface="Cambria" panose="02040503050406030204" pitchFamily="18" charset="0"/>
            </a:endParaRPr>
          </a:p>
          <a:p>
            <a:r>
              <a:rPr lang="en-US" sz="2400" b="1" dirty="0">
                <a:latin typeface="Cambria" panose="02040503050406030204" pitchFamily="18" charset="0"/>
              </a:rPr>
              <a:t>Step </a:t>
            </a:r>
            <a:r>
              <a:rPr lang="en-US" sz="2400" b="1" dirty="0" smtClean="0">
                <a:latin typeface="Cambria" panose="02040503050406030204" pitchFamily="18" charset="0"/>
              </a:rPr>
              <a:t>3:  Optimize Bedroom Conditions</a:t>
            </a:r>
            <a:endParaRPr lang="en-US" sz="2400" b="1" dirty="0">
              <a:latin typeface="Cambria" panose="02040503050406030204" pitchFamily="18" charset="0"/>
            </a:endParaRPr>
          </a:p>
          <a:p>
            <a:endParaRPr lang="en-US" sz="2400" b="1" dirty="0">
              <a:latin typeface="Cambria" panose="02040503050406030204" pitchFamily="18" charset="0"/>
            </a:endParaRPr>
          </a:p>
          <a:p>
            <a:r>
              <a:rPr lang="en-US" sz="2400" b="1" dirty="0">
                <a:latin typeface="Cambria" panose="02040503050406030204" pitchFamily="18" charset="0"/>
              </a:rPr>
              <a:t>Step </a:t>
            </a:r>
            <a:r>
              <a:rPr lang="en-US" sz="2400" b="1" dirty="0" smtClean="0">
                <a:latin typeface="Cambria" panose="02040503050406030204" pitchFamily="18" charset="0"/>
              </a:rPr>
              <a:t>4:  Regularize </a:t>
            </a:r>
            <a:r>
              <a:rPr lang="en-US" sz="2400" b="1" dirty="0">
                <a:latin typeface="Cambria" panose="02040503050406030204" pitchFamily="18" charset="0"/>
              </a:rPr>
              <a:t>Sleep </a:t>
            </a:r>
            <a:r>
              <a:rPr lang="en-US" sz="2400" b="1" dirty="0" smtClean="0">
                <a:latin typeface="Cambria" panose="02040503050406030204" pitchFamily="18" charset="0"/>
              </a:rPr>
              <a:t>Dependencies</a:t>
            </a:r>
          </a:p>
          <a:p>
            <a:endParaRPr lang="en-US" sz="2400" b="1" dirty="0">
              <a:latin typeface="Cambria" panose="02040503050406030204" pitchFamily="18" charset="0"/>
            </a:endParaRPr>
          </a:p>
          <a:p>
            <a:r>
              <a:rPr lang="en-US" sz="2400" b="1" dirty="0">
                <a:latin typeface="Cambria" panose="02040503050406030204" pitchFamily="18" charset="0"/>
              </a:rPr>
              <a:t>Step </a:t>
            </a:r>
            <a:r>
              <a:rPr lang="en-US" sz="2400" b="1" dirty="0" smtClean="0">
                <a:latin typeface="Cambria" panose="02040503050406030204" pitchFamily="18" charset="0"/>
              </a:rPr>
              <a:t>5:  Address Sleep </a:t>
            </a:r>
            <a:r>
              <a:rPr lang="en-US" sz="2400" b="1" dirty="0">
                <a:latin typeface="Cambria" panose="02040503050406030204" pitchFamily="18" charset="0"/>
              </a:rPr>
              <a:t>Interfering Behavior</a:t>
            </a:r>
            <a:endParaRPr lang="en-US" sz="2400" b="1" dirty="0" smtClean="0">
              <a:latin typeface="Cambria" panose="02040503050406030204" pitchFamily="18" charset="0"/>
            </a:endParaRPr>
          </a:p>
          <a:p>
            <a:endParaRPr lang="en-US" sz="2400" dirty="0">
              <a:latin typeface="Cambria" panose="02040503050406030204" pitchFamily="18" charset="0"/>
            </a:endParaRPr>
          </a:p>
        </p:txBody>
      </p:sp>
    </p:spTree>
    <p:extLst>
      <p:ext uri="{BB962C8B-B14F-4D97-AF65-F5344CB8AC3E}">
        <p14:creationId xmlns:p14="http://schemas.microsoft.com/office/powerpoint/2010/main" val="174246665"/>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73162"/>
          </a:xfrm>
        </p:spPr>
        <p:txBody>
          <a:bodyPr>
            <a:noAutofit/>
          </a:bodyPr>
          <a:lstStyle/>
          <a:p>
            <a:r>
              <a:rPr lang="en-US" sz="3600" b="1" dirty="0"/>
              <a:t>Step 1: </a:t>
            </a:r>
            <a:r>
              <a:rPr lang="en-US" sz="3600" b="1" dirty="0" smtClean="0"/>
              <a:t/>
            </a:r>
            <a:br>
              <a:rPr lang="en-US" sz="3600" b="1" dirty="0" smtClean="0"/>
            </a:br>
            <a:r>
              <a:rPr lang="en-US" sz="3600" b="1" dirty="0" smtClean="0"/>
              <a:t>Develop </a:t>
            </a:r>
            <a:r>
              <a:rPr lang="en-US" sz="3600" b="1" dirty="0"/>
              <a:t>Optimal Sleep Schedule</a:t>
            </a:r>
          </a:p>
        </p:txBody>
      </p:sp>
      <p:sp>
        <p:nvSpPr>
          <p:cNvPr id="3" name="Content Placeholder 2"/>
          <p:cNvSpPr>
            <a:spLocks noGrp="1"/>
          </p:cNvSpPr>
          <p:nvPr>
            <p:ph idx="1"/>
          </p:nvPr>
        </p:nvSpPr>
        <p:spPr>
          <a:xfrm>
            <a:off x="457200" y="1905000"/>
            <a:ext cx="8229600" cy="4221163"/>
          </a:xfrm>
        </p:spPr>
        <p:txBody>
          <a:bodyPr>
            <a:normAutofit/>
          </a:bodyPr>
          <a:lstStyle/>
          <a:p>
            <a:r>
              <a:rPr lang="en-US" b="1" dirty="0" smtClean="0"/>
              <a:t>Recognize of age-appropriate sleep amounts</a:t>
            </a:r>
          </a:p>
          <a:p>
            <a:endParaRPr lang="en-US" sz="800" b="1" dirty="0" smtClean="0"/>
          </a:p>
          <a:p>
            <a:r>
              <a:rPr lang="en-US" b="1" dirty="0" smtClean="0"/>
              <a:t>Recognize importance of current sleep phase and </a:t>
            </a:r>
            <a:r>
              <a:rPr lang="en-US" b="1" i="1" dirty="0" smtClean="0"/>
              <a:t>“forbidden zones”</a:t>
            </a:r>
          </a:p>
          <a:p>
            <a:endParaRPr lang="en-US" sz="800" b="1" i="1" dirty="0" smtClean="0"/>
          </a:p>
          <a:p>
            <a:r>
              <a:rPr lang="en-US" b="1" dirty="0" smtClean="0"/>
              <a:t>Recognize universal tendency to go to bed later and wake up later</a:t>
            </a:r>
            <a:endParaRPr lang="en-US" dirty="0"/>
          </a:p>
        </p:txBody>
      </p:sp>
    </p:spTree>
    <p:extLst>
      <p:ext uri="{BB962C8B-B14F-4D97-AF65-F5344CB8AC3E}">
        <p14:creationId xmlns:p14="http://schemas.microsoft.com/office/powerpoint/2010/main" val="3347285358"/>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Content Placeholder 6"/>
          <p:cNvGraphicFramePr>
            <a:graphicFrameLocks noGrp="1"/>
          </p:cNvGraphicFramePr>
          <p:nvPr>
            <p:ph idx="1"/>
          </p:nvPr>
        </p:nvGraphicFramePr>
        <p:xfrm>
          <a:off x="1524000" y="1295400"/>
          <a:ext cx="6553200" cy="4648200"/>
        </p:xfrm>
        <a:graphic>
          <a:graphicData uri="http://schemas.openxmlformats.org/drawingml/2006/table">
            <a:tbl>
              <a:tblPr/>
              <a:tblGrid>
                <a:gridCol w="892628"/>
                <a:gridCol w="2002972"/>
                <a:gridCol w="1828800"/>
                <a:gridCol w="1828800"/>
              </a:tblGrid>
              <a:tr h="464820">
                <a:tc>
                  <a:txBody>
                    <a:bodyPr/>
                    <a:lstStyle/>
                    <a:p>
                      <a:pPr marL="0" marR="0" algn="ctr">
                        <a:lnSpc>
                          <a:spcPct val="115000"/>
                        </a:lnSpc>
                        <a:spcBef>
                          <a:spcPts val="500"/>
                        </a:spcBef>
                        <a:spcAft>
                          <a:spcPts val="500"/>
                        </a:spcAft>
                      </a:pPr>
                      <a:r>
                        <a:rPr lang="en-US" sz="2400" b="1" dirty="0">
                          <a:latin typeface="Times New Roman"/>
                          <a:ea typeface="Calibri"/>
                          <a:cs typeface="Times New Roman"/>
                        </a:rPr>
                        <a:t>Age</a:t>
                      </a:r>
                      <a:endParaRPr lang="en-US" sz="24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500"/>
                        </a:spcBef>
                        <a:spcAft>
                          <a:spcPts val="500"/>
                        </a:spcAft>
                      </a:pPr>
                      <a:r>
                        <a:rPr lang="en-US" sz="2400" b="1">
                          <a:latin typeface="Times New Roman"/>
                          <a:ea typeface="Calibri"/>
                          <a:cs typeface="Times New Roman"/>
                        </a:rPr>
                        <a:t>Total Sleep</a:t>
                      </a:r>
                      <a:endParaRPr lang="en-US" sz="24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500"/>
                        </a:spcBef>
                        <a:spcAft>
                          <a:spcPts val="500"/>
                        </a:spcAft>
                      </a:pPr>
                      <a:r>
                        <a:rPr lang="en-US" sz="2400" b="1">
                          <a:latin typeface="Times New Roman"/>
                          <a:ea typeface="Calibri"/>
                          <a:cs typeface="Times New Roman"/>
                        </a:rPr>
                        <a:t>Night Sleep</a:t>
                      </a:r>
                      <a:endParaRPr lang="en-US" sz="24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500"/>
                        </a:spcBef>
                        <a:spcAft>
                          <a:spcPts val="500"/>
                        </a:spcAft>
                      </a:pPr>
                      <a:r>
                        <a:rPr lang="en-US" sz="2400" b="1">
                          <a:latin typeface="Times New Roman"/>
                          <a:ea typeface="Calibri"/>
                          <a:cs typeface="Times New Roman"/>
                        </a:rPr>
                        <a:t># Naps</a:t>
                      </a:r>
                      <a:endParaRPr lang="en-US" sz="24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64820">
                <a:tc>
                  <a:txBody>
                    <a:bodyPr/>
                    <a:lstStyle/>
                    <a:p>
                      <a:pPr marL="0" marR="0">
                        <a:lnSpc>
                          <a:spcPct val="115000"/>
                        </a:lnSpc>
                        <a:spcBef>
                          <a:spcPts val="500"/>
                        </a:spcBef>
                        <a:spcAft>
                          <a:spcPts val="500"/>
                        </a:spcAft>
                      </a:pPr>
                      <a:r>
                        <a:rPr lang="en-US" sz="2400" dirty="0">
                          <a:latin typeface="Times New Roman"/>
                          <a:ea typeface="Calibri"/>
                          <a:cs typeface="Times New Roman"/>
                        </a:rPr>
                        <a:t>2  </a:t>
                      </a:r>
                      <a:endParaRPr lang="en-US" sz="24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500"/>
                        </a:spcBef>
                        <a:spcAft>
                          <a:spcPts val="500"/>
                        </a:spcAft>
                      </a:pPr>
                      <a:r>
                        <a:rPr lang="en-US" sz="2400" dirty="0" smtClean="0">
                          <a:latin typeface="Times New Roman"/>
                          <a:ea typeface="Calibri"/>
                          <a:cs typeface="Times New Roman"/>
                        </a:rPr>
                        <a:t>11</a:t>
                      </a:r>
                      <a:r>
                        <a:rPr lang="en-US" sz="2400" baseline="0" dirty="0" smtClean="0">
                          <a:latin typeface="Times New Roman"/>
                          <a:ea typeface="Calibri"/>
                          <a:cs typeface="Times New Roman"/>
                        </a:rPr>
                        <a:t> hrs  30 min</a:t>
                      </a:r>
                      <a:endParaRPr lang="en-US" sz="24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500"/>
                        </a:spcBef>
                        <a:spcAft>
                          <a:spcPts val="500"/>
                        </a:spcAft>
                      </a:pPr>
                      <a:r>
                        <a:rPr lang="en-US" sz="2400" dirty="0" smtClean="0">
                          <a:latin typeface="Times New Roman"/>
                          <a:ea typeface="Calibri"/>
                          <a:cs typeface="Times New Roman"/>
                        </a:rPr>
                        <a:t>9.5 hours</a:t>
                      </a:r>
                      <a:endParaRPr lang="en-US" sz="24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500"/>
                        </a:spcBef>
                        <a:spcAft>
                          <a:spcPts val="500"/>
                        </a:spcAft>
                      </a:pPr>
                      <a:r>
                        <a:rPr lang="en-US" sz="2400" dirty="0" smtClean="0">
                          <a:latin typeface="Times New Roman"/>
                          <a:ea typeface="Calibri"/>
                          <a:cs typeface="Times New Roman"/>
                        </a:rPr>
                        <a:t>1 (2 hrs)</a:t>
                      </a:r>
                      <a:endParaRPr lang="en-US" sz="24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64820">
                <a:tc>
                  <a:txBody>
                    <a:bodyPr/>
                    <a:lstStyle/>
                    <a:p>
                      <a:pPr marL="0" marR="0">
                        <a:lnSpc>
                          <a:spcPct val="115000"/>
                        </a:lnSpc>
                        <a:spcBef>
                          <a:spcPts val="500"/>
                        </a:spcBef>
                        <a:spcAft>
                          <a:spcPts val="500"/>
                        </a:spcAft>
                      </a:pPr>
                      <a:r>
                        <a:rPr lang="en-US" sz="2400">
                          <a:latin typeface="Times New Roman"/>
                          <a:ea typeface="Calibri"/>
                          <a:cs typeface="Times New Roman"/>
                        </a:rPr>
                        <a:t>3  </a:t>
                      </a:r>
                      <a:endParaRPr lang="en-US" sz="24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500"/>
                        </a:spcBef>
                        <a:spcAft>
                          <a:spcPts val="500"/>
                        </a:spcAft>
                      </a:pPr>
                      <a:r>
                        <a:rPr lang="en-US" sz="2400" dirty="0" smtClean="0">
                          <a:latin typeface="Times New Roman"/>
                          <a:ea typeface="Calibri"/>
                          <a:cs typeface="Times New Roman"/>
                        </a:rPr>
                        <a:t>11</a:t>
                      </a:r>
                      <a:r>
                        <a:rPr lang="en-US" sz="2400" baseline="0" dirty="0" smtClean="0">
                          <a:latin typeface="Times New Roman"/>
                          <a:ea typeface="Calibri"/>
                          <a:cs typeface="Times New Roman"/>
                        </a:rPr>
                        <a:t> hrs  15 min</a:t>
                      </a:r>
                      <a:endParaRPr lang="en-US" sz="24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500"/>
                        </a:spcBef>
                        <a:spcAft>
                          <a:spcPts val="500"/>
                        </a:spcAft>
                      </a:pPr>
                      <a:r>
                        <a:rPr lang="en-US" sz="2400" dirty="0" smtClean="0">
                          <a:latin typeface="Times New Roman"/>
                          <a:ea typeface="Calibri"/>
                          <a:cs typeface="Times New Roman"/>
                        </a:rPr>
                        <a:t>10 hours</a:t>
                      </a:r>
                      <a:endParaRPr lang="en-US" sz="24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500"/>
                        </a:spcBef>
                        <a:spcAft>
                          <a:spcPts val="500"/>
                        </a:spcAft>
                      </a:pPr>
                      <a:r>
                        <a:rPr lang="en-US" sz="2400" dirty="0" smtClean="0">
                          <a:latin typeface="Times New Roman"/>
                          <a:ea typeface="Calibri"/>
                          <a:cs typeface="Times New Roman"/>
                        </a:rPr>
                        <a:t>1 (1hr15min)</a:t>
                      </a:r>
                      <a:endParaRPr lang="en-US" sz="24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64820">
                <a:tc>
                  <a:txBody>
                    <a:bodyPr/>
                    <a:lstStyle/>
                    <a:p>
                      <a:pPr marL="0" marR="0">
                        <a:lnSpc>
                          <a:spcPct val="115000"/>
                        </a:lnSpc>
                        <a:spcBef>
                          <a:spcPts val="500"/>
                        </a:spcBef>
                        <a:spcAft>
                          <a:spcPts val="500"/>
                        </a:spcAft>
                      </a:pPr>
                      <a:r>
                        <a:rPr lang="en-US" sz="2400">
                          <a:latin typeface="Times New Roman"/>
                          <a:ea typeface="Calibri"/>
                          <a:cs typeface="Times New Roman"/>
                        </a:rPr>
                        <a:t>4</a:t>
                      </a:r>
                      <a:endParaRPr lang="en-US" sz="24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500"/>
                        </a:spcBef>
                        <a:spcAft>
                          <a:spcPts val="500"/>
                        </a:spcAft>
                      </a:pPr>
                      <a:r>
                        <a:rPr lang="en-US" sz="2400" dirty="0" smtClean="0">
                          <a:latin typeface="Times New Roman"/>
                          <a:ea typeface="Calibri"/>
                          <a:cs typeface="Times New Roman"/>
                        </a:rPr>
                        <a:t>11 hrs</a:t>
                      </a:r>
                      <a:endParaRPr lang="en-US" sz="24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500"/>
                        </a:spcBef>
                        <a:spcAft>
                          <a:spcPts val="500"/>
                        </a:spcAft>
                      </a:pPr>
                      <a:r>
                        <a:rPr lang="en-US" sz="2400" dirty="0" smtClean="0">
                          <a:latin typeface="Times New Roman"/>
                          <a:ea typeface="Calibri"/>
                          <a:cs typeface="Times New Roman"/>
                        </a:rPr>
                        <a:t>10 -11 hours</a:t>
                      </a:r>
                      <a:endParaRPr lang="en-US" sz="2400" dirty="0">
                        <a:latin typeface="Times New Roman"/>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500"/>
                        </a:spcBef>
                        <a:spcAft>
                          <a:spcPts val="500"/>
                        </a:spcAft>
                      </a:pPr>
                      <a:r>
                        <a:rPr lang="en-US" sz="2400" dirty="0" smtClean="0">
                          <a:latin typeface="Times New Roman"/>
                          <a:ea typeface="Calibri"/>
                          <a:cs typeface="Times New Roman"/>
                        </a:rPr>
                        <a:t>0-1 </a:t>
                      </a:r>
                      <a:endParaRPr lang="en-US" sz="2400" dirty="0">
                        <a:latin typeface="Times New Roman"/>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64820">
                <a:tc>
                  <a:txBody>
                    <a:bodyPr/>
                    <a:lstStyle/>
                    <a:p>
                      <a:pPr marL="0" marR="0">
                        <a:lnSpc>
                          <a:spcPct val="115000"/>
                        </a:lnSpc>
                        <a:spcBef>
                          <a:spcPts val="500"/>
                        </a:spcBef>
                        <a:spcAft>
                          <a:spcPts val="500"/>
                        </a:spcAft>
                      </a:pPr>
                      <a:r>
                        <a:rPr lang="en-US" sz="2400">
                          <a:latin typeface="Times New Roman"/>
                          <a:ea typeface="Calibri"/>
                          <a:cs typeface="Times New Roman"/>
                        </a:rPr>
                        <a:t>5</a:t>
                      </a:r>
                      <a:endParaRPr lang="en-US" sz="24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500"/>
                        </a:spcBef>
                        <a:spcAft>
                          <a:spcPts val="500"/>
                        </a:spcAft>
                      </a:pPr>
                      <a:r>
                        <a:rPr lang="en-US" sz="2400" dirty="0" smtClean="0">
                          <a:latin typeface="Times New Roman"/>
                          <a:ea typeface="Calibri"/>
                          <a:cs typeface="Times New Roman"/>
                        </a:rPr>
                        <a:t>10 hrs</a:t>
                      </a:r>
                      <a:r>
                        <a:rPr lang="en-US" sz="2400" baseline="0" dirty="0" smtClean="0">
                          <a:latin typeface="Times New Roman"/>
                          <a:ea typeface="Calibri"/>
                          <a:cs typeface="Times New Roman"/>
                        </a:rPr>
                        <a:t>  45 min</a:t>
                      </a:r>
                      <a:endParaRPr lang="en-US" sz="24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500"/>
                        </a:spcBef>
                        <a:spcAft>
                          <a:spcPts val="500"/>
                        </a:spcAft>
                      </a:pPr>
                      <a:endParaRPr lang="en-US" sz="2400" dirty="0">
                        <a:latin typeface="Times New Roman"/>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500"/>
                        </a:spcBef>
                        <a:spcAft>
                          <a:spcPts val="500"/>
                        </a:spcAft>
                      </a:pPr>
                      <a:endParaRPr lang="en-US" sz="2400">
                        <a:latin typeface="Times New Roman"/>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64820">
                <a:tc>
                  <a:txBody>
                    <a:bodyPr/>
                    <a:lstStyle/>
                    <a:p>
                      <a:pPr marL="0" marR="0">
                        <a:lnSpc>
                          <a:spcPct val="115000"/>
                        </a:lnSpc>
                        <a:spcBef>
                          <a:spcPts val="500"/>
                        </a:spcBef>
                        <a:spcAft>
                          <a:spcPts val="500"/>
                        </a:spcAft>
                      </a:pPr>
                      <a:r>
                        <a:rPr lang="en-US" sz="2400">
                          <a:latin typeface="Times New Roman"/>
                          <a:ea typeface="Calibri"/>
                          <a:cs typeface="Times New Roman"/>
                        </a:rPr>
                        <a:t>6</a:t>
                      </a:r>
                      <a:endParaRPr lang="en-US" sz="24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500"/>
                        </a:spcBef>
                        <a:spcAft>
                          <a:spcPts val="500"/>
                        </a:spcAft>
                      </a:pPr>
                      <a:r>
                        <a:rPr lang="en-US" sz="2400" dirty="0" smtClean="0">
                          <a:latin typeface="Times New Roman"/>
                          <a:ea typeface="Calibri"/>
                          <a:cs typeface="Times New Roman"/>
                        </a:rPr>
                        <a:t>10 hrs</a:t>
                      </a:r>
                      <a:r>
                        <a:rPr lang="en-US" sz="2400" baseline="0" dirty="0" smtClean="0">
                          <a:latin typeface="Times New Roman"/>
                          <a:ea typeface="Calibri"/>
                          <a:cs typeface="Times New Roman"/>
                        </a:rPr>
                        <a:t>  30 min</a:t>
                      </a:r>
                      <a:endParaRPr lang="en-US" sz="24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500"/>
                        </a:spcBef>
                        <a:spcAft>
                          <a:spcPts val="500"/>
                        </a:spcAft>
                      </a:pPr>
                      <a:endParaRPr lang="en-US" sz="2400" dirty="0">
                        <a:latin typeface="Times New Roman"/>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500"/>
                        </a:spcBef>
                        <a:spcAft>
                          <a:spcPts val="500"/>
                        </a:spcAft>
                      </a:pPr>
                      <a:endParaRPr lang="en-US" sz="2400" dirty="0">
                        <a:latin typeface="Times New Roman"/>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64820">
                <a:tc>
                  <a:txBody>
                    <a:bodyPr/>
                    <a:lstStyle/>
                    <a:p>
                      <a:pPr marL="0" marR="0">
                        <a:lnSpc>
                          <a:spcPct val="115000"/>
                        </a:lnSpc>
                        <a:spcBef>
                          <a:spcPts val="500"/>
                        </a:spcBef>
                        <a:spcAft>
                          <a:spcPts val="500"/>
                        </a:spcAft>
                      </a:pPr>
                      <a:r>
                        <a:rPr lang="en-US" sz="2400">
                          <a:latin typeface="Times New Roman"/>
                          <a:ea typeface="Calibri"/>
                          <a:cs typeface="Times New Roman"/>
                        </a:rPr>
                        <a:t>9</a:t>
                      </a:r>
                      <a:endParaRPr lang="en-US" sz="24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500"/>
                        </a:spcBef>
                        <a:spcAft>
                          <a:spcPts val="500"/>
                        </a:spcAft>
                      </a:pPr>
                      <a:r>
                        <a:rPr lang="en-US" sz="2400" dirty="0" smtClean="0">
                          <a:latin typeface="Times New Roman"/>
                          <a:ea typeface="Calibri"/>
                          <a:cs typeface="Times New Roman"/>
                        </a:rPr>
                        <a:t>10 hrs</a:t>
                      </a:r>
                      <a:r>
                        <a:rPr lang="en-US" sz="2400" baseline="0" dirty="0" smtClean="0">
                          <a:latin typeface="Times New Roman"/>
                          <a:ea typeface="Calibri"/>
                          <a:cs typeface="Times New Roman"/>
                        </a:rPr>
                        <a:t>     </a:t>
                      </a:r>
                      <a:endParaRPr lang="en-US" sz="24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500"/>
                        </a:spcBef>
                        <a:spcAft>
                          <a:spcPts val="500"/>
                        </a:spcAft>
                      </a:pPr>
                      <a:endParaRPr lang="en-US" sz="2400" dirty="0">
                        <a:latin typeface="Times New Roman"/>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500"/>
                        </a:spcBef>
                        <a:spcAft>
                          <a:spcPts val="500"/>
                        </a:spcAft>
                      </a:pPr>
                      <a:endParaRPr lang="en-US" sz="2400" dirty="0">
                        <a:latin typeface="Times New Roman"/>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64820">
                <a:tc>
                  <a:txBody>
                    <a:bodyPr/>
                    <a:lstStyle/>
                    <a:p>
                      <a:pPr marL="0" marR="0">
                        <a:lnSpc>
                          <a:spcPct val="115000"/>
                        </a:lnSpc>
                        <a:spcBef>
                          <a:spcPts val="500"/>
                        </a:spcBef>
                        <a:spcAft>
                          <a:spcPts val="500"/>
                        </a:spcAft>
                      </a:pPr>
                      <a:r>
                        <a:rPr lang="en-US" sz="2400">
                          <a:latin typeface="Times New Roman"/>
                          <a:ea typeface="Calibri"/>
                          <a:cs typeface="Times New Roman"/>
                        </a:rPr>
                        <a:t>12</a:t>
                      </a:r>
                      <a:endParaRPr lang="en-US" sz="24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500"/>
                        </a:spcBef>
                        <a:spcAft>
                          <a:spcPts val="500"/>
                        </a:spcAft>
                      </a:pPr>
                      <a:r>
                        <a:rPr lang="en-US" sz="2400" dirty="0" smtClean="0">
                          <a:latin typeface="Times New Roman"/>
                          <a:ea typeface="Calibri"/>
                          <a:cs typeface="Times New Roman"/>
                        </a:rPr>
                        <a:t>9   hrs</a:t>
                      </a:r>
                      <a:r>
                        <a:rPr lang="en-US" sz="2400" baseline="0" dirty="0" smtClean="0">
                          <a:latin typeface="Times New Roman"/>
                          <a:ea typeface="Calibri"/>
                          <a:cs typeface="Times New Roman"/>
                        </a:rPr>
                        <a:t>  45 min</a:t>
                      </a:r>
                      <a:endParaRPr lang="en-US" sz="24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500"/>
                        </a:spcBef>
                        <a:spcAft>
                          <a:spcPts val="500"/>
                        </a:spcAft>
                      </a:pPr>
                      <a:endParaRPr lang="en-US" sz="2400" dirty="0">
                        <a:latin typeface="Times New Roman"/>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500"/>
                        </a:spcBef>
                        <a:spcAft>
                          <a:spcPts val="500"/>
                        </a:spcAft>
                      </a:pPr>
                      <a:endParaRPr lang="en-US" sz="2400" dirty="0">
                        <a:latin typeface="Times New Roman"/>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64820">
                <a:tc>
                  <a:txBody>
                    <a:bodyPr/>
                    <a:lstStyle/>
                    <a:p>
                      <a:pPr marL="0" marR="0">
                        <a:lnSpc>
                          <a:spcPct val="115000"/>
                        </a:lnSpc>
                        <a:spcBef>
                          <a:spcPts val="500"/>
                        </a:spcBef>
                        <a:spcAft>
                          <a:spcPts val="500"/>
                        </a:spcAft>
                      </a:pPr>
                      <a:r>
                        <a:rPr lang="en-US" sz="2400">
                          <a:latin typeface="Times New Roman"/>
                          <a:ea typeface="Calibri"/>
                          <a:cs typeface="Times New Roman"/>
                        </a:rPr>
                        <a:t>15</a:t>
                      </a:r>
                      <a:endParaRPr lang="en-US" sz="24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500"/>
                        </a:spcBef>
                        <a:spcAft>
                          <a:spcPts val="500"/>
                        </a:spcAft>
                      </a:pPr>
                      <a:r>
                        <a:rPr lang="en-US" sz="2400" dirty="0" smtClean="0">
                          <a:latin typeface="Times New Roman"/>
                          <a:ea typeface="Calibri"/>
                          <a:cs typeface="Times New Roman"/>
                        </a:rPr>
                        <a:t>9   hrs  15 min</a:t>
                      </a:r>
                      <a:endParaRPr lang="en-US" sz="24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500"/>
                        </a:spcBef>
                        <a:spcAft>
                          <a:spcPts val="500"/>
                        </a:spcAft>
                      </a:pPr>
                      <a:endParaRPr lang="en-US" sz="2400" dirty="0">
                        <a:latin typeface="Times New Roman"/>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500"/>
                        </a:spcBef>
                        <a:spcAft>
                          <a:spcPts val="500"/>
                        </a:spcAft>
                      </a:pPr>
                      <a:endParaRPr lang="en-US" sz="2400" dirty="0">
                        <a:latin typeface="Times New Roman"/>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64820">
                <a:tc>
                  <a:txBody>
                    <a:bodyPr/>
                    <a:lstStyle/>
                    <a:p>
                      <a:pPr marL="0" marR="0">
                        <a:lnSpc>
                          <a:spcPct val="115000"/>
                        </a:lnSpc>
                        <a:spcBef>
                          <a:spcPts val="500"/>
                        </a:spcBef>
                        <a:spcAft>
                          <a:spcPts val="500"/>
                        </a:spcAft>
                      </a:pPr>
                      <a:r>
                        <a:rPr lang="en-US" sz="2400">
                          <a:latin typeface="Times New Roman"/>
                          <a:ea typeface="Calibri"/>
                          <a:cs typeface="Times New Roman"/>
                        </a:rPr>
                        <a:t>18</a:t>
                      </a:r>
                      <a:endParaRPr lang="en-US" sz="24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500"/>
                        </a:spcBef>
                        <a:spcAft>
                          <a:spcPts val="500"/>
                        </a:spcAft>
                      </a:pPr>
                      <a:r>
                        <a:rPr lang="en-US" sz="2400" dirty="0" smtClean="0">
                          <a:latin typeface="Times New Roman"/>
                          <a:ea typeface="Calibri"/>
                          <a:cs typeface="Times New Roman"/>
                        </a:rPr>
                        <a:t>9   hrs</a:t>
                      </a:r>
                      <a:endParaRPr lang="en-US" sz="24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500"/>
                        </a:spcBef>
                        <a:spcAft>
                          <a:spcPts val="500"/>
                        </a:spcAft>
                      </a:pPr>
                      <a:endParaRPr lang="en-US" sz="2400" dirty="0">
                        <a:latin typeface="Times New Roman"/>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500"/>
                        </a:spcBef>
                        <a:spcAft>
                          <a:spcPts val="500"/>
                        </a:spcAft>
                      </a:pPr>
                      <a:endParaRPr lang="en-US" sz="2400" dirty="0">
                        <a:latin typeface="Times New Roman"/>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4099" name="Rectangle 3"/>
          <p:cNvSpPr>
            <a:spLocks noChangeArrowheads="1"/>
          </p:cNvSpPr>
          <p:nvPr/>
        </p:nvSpPr>
        <p:spPr bwMode="auto">
          <a:xfrm>
            <a:off x="914400" y="6096000"/>
            <a:ext cx="6858000" cy="30777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Adapted</a:t>
            </a:r>
            <a:r>
              <a:rPr kumimoji="0" lang="en-US" sz="1400" b="0" i="0" u="none" strike="noStrike" cap="none" normalizeH="0" dirty="0" smtClean="0">
                <a:ln>
                  <a:noFill/>
                </a:ln>
                <a:solidFill>
                  <a:schemeClr val="tx1"/>
                </a:solidFill>
                <a:effectLst/>
                <a:latin typeface="Times New Roman" pitchFamily="18" charset="0"/>
                <a:ea typeface="Calibri" pitchFamily="34" charset="0"/>
                <a:cs typeface="Times New Roman" pitchFamily="18" charset="0"/>
              </a:rPr>
              <a:t> from: </a:t>
            </a:r>
            <a:r>
              <a:rPr kumimoji="0" lang="en-US" sz="1400" b="0" i="1"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Solve Your Child's Sleep Problems,</a:t>
            </a:r>
            <a:r>
              <a:rPr kumimoji="0" lang="en-US"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Richard Ferber, Simon &amp; Schuster, 2006</a:t>
            </a:r>
            <a:endParaRPr kumimoji="0" lang="en-US" sz="1400" b="0" i="0" u="none" strike="noStrike" cap="none" normalizeH="0" baseline="0" dirty="0" smtClean="0">
              <a:ln>
                <a:noFill/>
              </a:ln>
              <a:solidFill>
                <a:schemeClr val="tx1"/>
              </a:solidFill>
              <a:effectLst/>
              <a:latin typeface="Arial" pitchFamily="34" charset="0"/>
            </a:endParaRPr>
          </a:p>
        </p:txBody>
      </p:sp>
      <p:sp>
        <p:nvSpPr>
          <p:cNvPr id="9" name="TextBox 8"/>
          <p:cNvSpPr txBox="1"/>
          <p:nvPr/>
        </p:nvSpPr>
        <p:spPr>
          <a:xfrm>
            <a:off x="838200" y="304800"/>
            <a:ext cx="7467600" cy="646331"/>
          </a:xfrm>
          <a:prstGeom prst="rect">
            <a:avLst/>
          </a:prstGeom>
          <a:noFill/>
        </p:spPr>
        <p:txBody>
          <a:bodyPr wrap="square" rtlCol="0">
            <a:spAutoFit/>
          </a:bodyPr>
          <a:lstStyle/>
          <a:p>
            <a:pPr algn="ctr"/>
            <a:r>
              <a:rPr lang="en-US" sz="3600" b="1" dirty="0" smtClean="0">
                <a:latin typeface="Cambria" panose="02040503050406030204" pitchFamily="18" charset="0"/>
              </a:rPr>
              <a:t>Age-Based Sleep Averages:</a:t>
            </a:r>
            <a:endParaRPr lang="en-US" sz="3600" b="1" dirty="0">
              <a:latin typeface="Cambria" panose="02040503050406030204" pitchFamily="18" charset="0"/>
            </a:endParaRPr>
          </a:p>
        </p:txBody>
      </p:sp>
    </p:spTree>
    <p:extLst>
      <p:ext uri="{BB962C8B-B14F-4D97-AF65-F5344CB8AC3E}">
        <p14:creationId xmlns:p14="http://schemas.microsoft.com/office/powerpoint/2010/main" val="696544022"/>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Documents and Settings\ghanley\Desktop\Active Projects\Sleep Materials\Scanned charts\Sleep chart 1 - black and white.jpg"/>
          <p:cNvPicPr>
            <a:picLocks noChangeAspect="1" noChangeArrowheads="1"/>
          </p:cNvPicPr>
          <p:nvPr/>
        </p:nvPicPr>
        <p:blipFill>
          <a:blip r:embed="rId3" cstate="print"/>
          <a:srcRect/>
          <a:stretch>
            <a:fillRect/>
          </a:stretch>
        </p:blipFill>
        <p:spPr bwMode="auto">
          <a:xfrm>
            <a:off x="2057397" y="-228601"/>
            <a:ext cx="5179162" cy="7078188"/>
          </a:xfrm>
          <a:prstGeom prst="rect">
            <a:avLst/>
          </a:prstGeom>
          <a:noFill/>
        </p:spPr>
      </p:pic>
    </p:spTree>
    <p:extLst>
      <p:ext uri="{BB962C8B-B14F-4D97-AF65-F5344CB8AC3E}">
        <p14:creationId xmlns:p14="http://schemas.microsoft.com/office/powerpoint/2010/main" val="3001415427"/>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944562"/>
          </a:xfrm>
        </p:spPr>
        <p:txBody>
          <a:bodyPr>
            <a:normAutofit/>
          </a:bodyPr>
          <a:lstStyle/>
          <a:p>
            <a:r>
              <a:rPr lang="en-US" sz="3600" b="1" dirty="0" smtClean="0"/>
              <a:t>Sleep Scheduling</a:t>
            </a:r>
            <a:endParaRPr lang="en-US" sz="3600" b="1" dirty="0"/>
          </a:p>
        </p:txBody>
      </p:sp>
      <p:sp>
        <p:nvSpPr>
          <p:cNvPr id="3" name="Content Placeholder 2"/>
          <p:cNvSpPr>
            <a:spLocks noGrp="1"/>
          </p:cNvSpPr>
          <p:nvPr>
            <p:ph idx="1"/>
          </p:nvPr>
        </p:nvSpPr>
        <p:spPr>
          <a:xfrm>
            <a:off x="457200" y="1524000"/>
            <a:ext cx="8229600" cy="4876800"/>
          </a:xfrm>
        </p:spPr>
        <p:txBody>
          <a:bodyPr>
            <a:normAutofit/>
          </a:bodyPr>
          <a:lstStyle/>
          <a:p>
            <a:pPr>
              <a:buNone/>
            </a:pPr>
            <a:r>
              <a:rPr lang="en-US" b="1" dirty="0" smtClean="0">
                <a:solidFill>
                  <a:srgbClr val="FF0000"/>
                </a:solidFill>
              </a:rPr>
              <a:t>Cautions:</a:t>
            </a:r>
          </a:p>
          <a:p>
            <a:pPr>
              <a:buNone/>
            </a:pPr>
            <a:endParaRPr lang="en-US" sz="1200" b="1" dirty="0" smtClean="0">
              <a:solidFill>
                <a:srgbClr val="FF0000"/>
              </a:solidFill>
            </a:endParaRPr>
          </a:p>
          <a:p>
            <a:pPr marL="0" indent="0">
              <a:buNone/>
            </a:pPr>
            <a:r>
              <a:rPr lang="en-US" sz="2400" b="1" dirty="0" smtClean="0"/>
              <a:t>Difficulty falling asleep, staying asleep, or complying with nighttime routines may occur if child is expected to be in bed too long</a:t>
            </a:r>
          </a:p>
          <a:p>
            <a:pPr marL="0" indent="0">
              <a:buNone/>
            </a:pPr>
            <a:endParaRPr lang="en-US" sz="1200" b="1" dirty="0" smtClean="0"/>
          </a:p>
          <a:p>
            <a:pPr marL="0" indent="0">
              <a:buNone/>
            </a:pPr>
            <a:r>
              <a:rPr lang="en-US" sz="2400" b="1" dirty="0" smtClean="0"/>
              <a:t>Difficulty waking up or day time tiredness may be related to child being in bed for too short of a time</a:t>
            </a:r>
          </a:p>
          <a:p>
            <a:endParaRPr lang="en-US" sz="1200" dirty="0" smtClean="0"/>
          </a:p>
          <a:p>
            <a:endParaRPr lang="en-US" sz="1200" dirty="0" smtClean="0"/>
          </a:p>
          <a:p>
            <a:pPr>
              <a:buNone/>
            </a:pPr>
            <a:r>
              <a:rPr lang="en-US" sz="2800" b="1" dirty="0" smtClean="0">
                <a:solidFill>
                  <a:srgbClr val="005024"/>
                </a:solidFill>
              </a:rPr>
              <a:t>Implication: Select the right sleep total for child</a:t>
            </a:r>
          </a:p>
        </p:txBody>
      </p:sp>
    </p:spTree>
    <p:extLst>
      <p:ext uri="{BB962C8B-B14F-4D97-AF65-F5344CB8AC3E}">
        <p14:creationId xmlns:p14="http://schemas.microsoft.com/office/powerpoint/2010/main" val="4290502003"/>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304800"/>
            <a:ext cx="8839200" cy="1143000"/>
          </a:xfrm>
        </p:spPr>
        <p:txBody>
          <a:bodyPr>
            <a:noAutofit/>
          </a:bodyPr>
          <a:lstStyle/>
          <a:p>
            <a:r>
              <a:rPr lang="en-US" sz="3600" b="1" dirty="0" smtClean="0"/>
              <a:t>When should the bedtime be scheduled?</a:t>
            </a:r>
            <a:endParaRPr lang="en-US" sz="3600" b="1" dirty="0"/>
          </a:p>
        </p:txBody>
      </p:sp>
      <p:sp>
        <p:nvSpPr>
          <p:cNvPr id="3" name="Content Placeholder 2"/>
          <p:cNvSpPr>
            <a:spLocks noGrp="1"/>
          </p:cNvSpPr>
          <p:nvPr>
            <p:ph idx="1"/>
          </p:nvPr>
        </p:nvSpPr>
        <p:spPr>
          <a:xfrm>
            <a:off x="228600" y="914400"/>
            <a:ext cx="8686800" cy="5638800"/>
          </a:xfrm>
        </p:spPr>
        <p:txBody>
          <a:bodyPr>
            <a:noAutofit/>
          </a:bodyPr>
          <a:lstStyle/>
          <a:p>
            <a:pPr>
              <a:buNone/>
            </a:pPr>
            <a:endParaRPr lang="en-US" sz="2800" i="1" dirty="0" smtClean="0"/>
          </a:p>
          <a:p>
            <a:endParaRPr lang="en-US" sz="2800" i="1" dirty="0" smtClean="0"/>
          </a:p>
          <a:p>
            <a:endParaRPr lang="en-US" sz="2800" i="1" dirty="0" smtClean="0"/>
          </a:p>
          <a:p>
            <a:endParaRPr lang="en-US" sz="2800" b="1" dirty="0" smtClean="0"/>
          </a:p>
        </p:txBody>
      </p:sp>
      <p:sp>
        <p:nvSpPr>
          <p:cNvPr id="5" name="Rectangle 4"/>
          <p:cNvSpPr/>
          <p:nvPr/>
        </p:nvSpPr>
        <p:spPr>
          <a:xfrm>
            <a:off x="2459544" y="3623846"/>
            <a:ext cx="801198" cy="1371600"/>
          </a:xfrm>
          <a:prstGeom prst="rect">
            <a:avLst/>
          </a:prstGeom>
          <a:solidFill>
            <a:schemeClr val="bg1">
              <a:lumMod val="95000"/>
            </a:scheme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lumMod val="95000"/>
                </a:schemeClr>
              </a:solidFill>
            </a:endParaRPr>
          </a:p>
        </p:txBody>
      </p:sp>
      <p:sp>
        <p:nvSpPr>
          <p:cNvPr id="6" name="Rectangle 5"/>
          <p:cNvSpPr/>
          <p:nvPr/>
        </p:nvSpPr>
        <p:spPr>
          <a:xfrm>
            <a:off x="5791200" y="3623846"/>
            <a:ext cx="762000" cy="1371600"/>
          </a:xfrm>
          <a:prstGeom prst="rect">
            <a:avLst/>
          </a:prstGeom>
          <a:solidFill>
            <a:schemeClr val="bg1">
              <a:lumMod val="95000"/>
            </a:scheme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lumMod val="95000"/>
                </a:schemeClr>
              </a:solidFill>
            </a:endParaRPr>
          </a:p>
        </p:txBody>
      </p:sp>
      <p:sp>
        <p:nvSpPr>
          <p:cNvPr id="7" name="Freeform 6"/>
          <p:cNvSpPr/>
          <p:nvPr/>
        </p:nvSpPr>
        <p:spPr>
          <a:xfrm>
            <a:off x="2362200" y="3547646"/>
            <a:ext cx="4322618" cy="1249680"/>
          </a:xfrm>
          <a:custGeom>
            <a:avLst/>
            <a:gdLst>
              <a:gd name="connsiteX0" fmla="*/ 0 w 4322618"/>
              <a:gd name="connsiteY0" fmla="*/ 579120 h 1249680"/>
              <a:gd name="connsiteX1" fmla="*/ 216131 w 4322618"/>
              <a:gd name="connsiteY1" fmla="*/ 1144385 h 1249680"/>
              <a:gd name="connsiteX2" fmla="*/ 498763 w 4322618"/>
              <a:gd name="connsiteY2" fmla="*/ 1044632 h 1249680"/>
              <a:gd name="connsiteX3" fmla="*/ 764771 w 4322618"/>
              <a:gd name="connsiteY3" fmla="*/ 1094509 h 1249680"/>
              <a:gd name="connsiteX4" fmla="*/ 1113905 w 4322618"/>
              <a:gd name="connsiteY4" fmla="*/ 346363 h 1249680"/>
              <a:gd name="connsiteX5" fmla="*/ 1845425 w 4322618"/>
              <a:gd name="connsiteY5" fmla="*/ 512618 h 1249680"/>
              <a:gd name="connsiteX6" fmla="*/ 2992582 w 4322618"/>
              <a:gd name="connsiteY6" fmla="*/ 96982 h 1249680"/>
              <a:gd name="connsiteX7" fmla="*/ 3507971 w 4322618"/>
              <a:gd name="connsiteY7" fmla="*/ 1094509 h 1249680"/>
              <a:gd name="connsiteX8" fmla="*/ 3840480 w 4322618"/>
              <a:gd name="connsiteY8" fmla="*/ 1028007 h 1249680"/>
              <a:gd name="connsiteX9" fmla="*/ 4006734 w 4322618"/>
              <a:gd name="connsiteY9" fmla="*/ 1111134 h 1249680"/>
              <a:gd name="connsiteX10" fmla="*/ 4256116 w 4322618"/>
              <a:gd name="connsiteY10" fmla="*/ 662247 h 1249680"/>
              <a:gd name="connsiteX11" fmla="*/ 4322618 w 4322618"/>
              <a:gd name="connsiteY11" fmla="*/ 479367 h 1249680"/>
              <a:gd name="connsiteX12" fmla="*/ 4322618 w 4322618"/>
              <a:gd name="connsiteY12" fmla="*/ 479367 h 1249680"/>
              <a:gd name="connsiteX13" fmla="*/ 4322618 w 4322618"/>
              <a:gd name="connsiteY13" fmla="*/ 479367 h 1249680"/>
              <a:gd name="connsiteX14" fmla="*/ 4322618 w 4322618"/>
              <a:gd name="connsiteY14" fmla="*/ 479367 h 1249680"/>
              <a:gd name="connsiteX0" fmla="*/ 0 w 4322618"/>
              <a:gd name="connsiteY0" fmla="*/ 579120 h 1249680"/>
              <a:gd name="connsiteX1" fmla="*/ 216131 w 4322618"/>
              <a:gd name="connsiteY1" fmla="*/ 1144385 h 1249680"/>
              <a:gd name="connsiteX2" fmla="*/ 498763 w 4322618"/>
              <a:gd name="connsiteY2" fmla="*/ 1044632 h 1249680"/>
              <a:gd name="connsiteX3" fmla="*/ 764771 w 4322618"/>
              <a:gd name="connsiteY3" fmla="*/ 1094509 h 1249680"/>
              <a:gd name="connsiteX4" fmla="*/ 1113905 w 4322618"/>
              <a:gd name="connsiteY4" fmla="*/ 346363 h 1249680"/>
              <a:gd name="connsiteX5" fmla="*/ 2150225 w 4322618"/>
              <a:gd name="connsiteY5" fmla="*/ 512618 h 1249680"/>
              <a:gd name="connsiteX6" fmla="*/ 2992582 w 4322618"/>
              <a:gd name="connsiteY6" fmla="*/ 96982 h 1249680"/>
              <a:gd name="connsiteX7" fmla="*/ 3507971 w 4322618"/>
              <a:gd name="connsiteY7" fmla="*/ 1094509 h 1249680"/>
              <a:gd name="connsiteX8" fmla="*/ 3840480 w 4322618"/>
              <a:gd name="connsiteY8" fmla="*/ 1028007 h 1249680"/>
              <a:gd name="connsiteX9" fmla="*/ 4006734 w 4322618"/>
              <a:gd name="connsiteY9" fmla="*/ 1111134 h 1249680"/>
              <a:gd name="connsiteX10" fmla="*/ 4256116 w 4322618"/>
              <a:gd name="connsiteY10" fmla="*/ 662247 h 1249680"/>
              <a:gd name="connsiteX11" fmla="*/ 4322618 w 4322618"/>
              <a:gd name="connsiteY11" fmla="*/ 479367 h 1249680"/>
              <a:gd name="connsiteX12" fmla="*/ 4322618 w 4322618"/>
              <a:gd name="connsiteY12" fmla="*/ 479367 h 1249680"/>
              <a:gd name="connsiteX13" fmla="*/ 4322618 w 4322618"/>
              <a:gd name="connsiteY13" fmla="*/ 479367 h 1249680"/>
              <a:gd name="connsiteX14" fmla="*/ 4322618 w 4322618"/>
              <a:gd name="connsiteY14" fmla="*/ 479367 h 1249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322618" h="1249680">
                <a:moveTo>
                  <a:pt x="0" y="579120"/>
                </a:moveTo>
                <a:cubicBezTo>
                  <a:pt x="66502" y="822960"/>
                  <a:pt x="133004" y="1066800"/>
                  <a:pt x="216131" y="1144385"/>
                </a:cubicBezTo>
                <a:cubicBezTo>
                  <a:pt x="299258" y="1221970"/>
                  <a:pt x="407323" y="1052945"/>
                  <a:pt x="498763" y="1044632"/>
                </a:cubicBezTo>
                <a:cubicBezTo>
                  <a:pt x="590203" y="1036319"/>
                  <a:pt x="662247" y="1210887"/>
                  <a:pt x="764771" y="1094509"/>
                </a:cubicBezTo>
                <a:cubicBezTo>
                  <a:pt x="867295" y="978131"/>
                  <a:pt x="882996" y="443345"/>
                  <a:pt x="1113905" y="346363"/>
                </a:cubicBezTo>
                <a:cubicBezTo>
                  <a:pt x="1344814" y="249381"/>
                  <a:pt x="1837112" y="554182"/>
                  <a:pt x="2150225" y="512618"/>
                </a:cubicBezTo>
                <a:cubicBezTo>
                  <a:pt x="2463338" y="471055"/>
                  <a:pt x="2766291" y="0"/>
                  <a:pt x="2992582" y="96982"/>
                </a:cubicBezTo>
                <a:cubicBezTo>
                  <a:pt x="3218873" y="193964"/>
                  <a:pt x="3366655" y="939338"/>
                  <a:pt x="3507971" y="1094509"/>
                </a:cubicBezTo>
                <a:cubicBezTo>
                  <a:pt x="3649287" y="1249680"/>
                  <a:pt x="3757353" y="1025236"/>
                  <a:pt x="3840480" y="1028007"/>
                </a:cubicBezTo>
                <a:cubicBezTo>
                  <a:pt x="3923607" y="1030778"/>
                  <a:pt x="3937461" y="1172094"/>
                  <a:pt x="4006734" y="1111134"/>
                </a:cubicBezTo>
                <a:cubicBezTo>
                  <a:pt x="4076007" y="1050174"/>
                  <a:pt x="4203469" y="767541"/>
                  <a:pt x="4256116" y="662247"/>
                </a:cubicBezTo>
                <a:cubicBezTo>
                  <a:pt x="4308763" y="556953"/>
                  <a:pt x="4322618" y="479367"/>
                  <a:pt x="4322618" y="479367"/>
                </a:cubicBezTo>
                <a:lnTo>
                  <a:pt x="4322618" y="479367"/>
                </a:lnTo>
                <a:lnTo>
                  <a:pt x="4322618" y="479367"/>
                </a:lnTo>
                <a:lnTo>
                  <a:pt x="4322618" y="479367"/>
                </a:lnTo>
              </a:path>
            </a:pathLst>
          </a:custGeom>
        </p:spPr>
        <p:style>
          <a:lnRef idx="2">
            <a:schemeClr val="accent5"/>
          </a:lnRef>
          <a:fillRef idx="0">
            <a:schemeClr val="accent5"/>
          </a:fillRef>
          <a:effectRef idx="1">
            <a:schemeClr val="accent5"/>
          </a:effectRef>
          <a:fontRef idx="minor">
            <a:schemeClr val="tx1"/>
          </a:fontRef>
        </p:style>
        <p:txBody>
          <a:bodyPr rtlCol="0" anchor="ctr"/>
          <a:lstStyle/>
          <a:p>
            <a:pPr algn="ctr"/>
            <a:endParaRPr lang="en-US"/>
          </a:p>
        </p:txBody>
      </p:sp>
      <p:cxnSp>
        <p:nvCxnSpPr>
          <p:cNvPr id="9" name="Straight Connector 8"/>
          <p:cNvCxnSpPr/>
          <p:nvPr/>
        </p:nvCxnSpPr>
        <p:spPr>
          <a:xfrm>
            <a:off x="1828800" y="4309646"/>
            <a:ext cx="5334000" cy="1588"/>
          </a:xfrm>
          <a:prstGeom prst="line">
            <a:avLst/>
          </a:prstGeom>
        </p:spPr>
        <p:style>
          <a:lnRef idx="1">
            <a:schemeClr val="accent2"/>
          </a:lnRef>
          <a:fillRef idx="0">
            <a:schemeClr val="accent2"/>
          </a:fillRef>
          <a:effectRef idx="0">
            <a:schemeClr val="accent2"/>
          </a:effectRef>
          <a:fontRef idx="minor">
            <a:schemeClr val="tx1"/>
          </a:fontRef>
        </p:style>
      </p:cxnSp>
      <p:sp>
        <p:nvSpPr>
          <p:cNvPr id="24" name="TextBox 23"/>
          <p:cNvSpPr txBox="1"/>
          <p:nvPr/>
        </p:nvSpPr>
        <p:spPr>
          <a:xfrm>
            <a:off x="2514600" y="4843046"/>
            <a:ext cx="634789" cy="338554"/>
          </a:xfrm>
          <a:prstGeom prst="rect">
            <a:avLst/>
          </a:prstGeom>
          <a:noFill/>
        </p:spPr>
        <p:txBody>
          <a:bodyPr wrap="square" rtlCol="0">
            <a:spAutoFit/>
          </a:bodyPr>
          <a:lstStyle/>
          <a:p>
            <a:r>
              <a:rPr lang="en-US" sz="1600" dirty="0" smtClean="0"/>
              <a:t>Night</a:t>
            </a:r>
            <a:endParaRPr lang="en-US" sz="1600" dirty="0"/>
          </a:p>
        </p:txBody>
      </p:sp>
      <p:sp>
        <p:nvSpPr>
          <p:cNvPr id="25" name="TextBox 24"/>
          <p:cNvSpPr txBox="1"/>
          <p:nvPr/>
        </p:nvSpPr>
        <p:spPr>
          <a:xfrm>
            <a:off x="5881967" y="4843046"/>
            <a:ext cx="634789" cy="338554"/>
          </a:xfrm>
          <a:prstGeom prst="rect">
            <a:avLst/>
          </a:prstGeom>
          <a:noFill/>
        </p:spPr>
        <p:txBody>
          <a:bodyPr wrap="square" rtlCol="0">
            <a:spAutoFit/>
          </a:bodyPr>
          <a:lstStyle/>
          <a:p>
            <a:r>
              <a:rPr lang="en-US" sz="1600" dirty="0" smtClean="0"/>
              <a:t>Night</a:t>
            </a:r>
            <a:endParaRPr lang="en-US" sz="1600" dirty="0"/>
          </a:p>
        </p:txBody>
      </p:sp>
      <p:sp>
        <p:nvSpPr>
          <p:cNvPr id="26" name="TextBox 25"/>
          <p:cNvSpPr txBox="1"/>
          <p:nvPr/>
        </p:nvSpPr>
        <p:spPr>
          <a:xfrm>
            <a:off x="4165811" y="4843046"/>
            <a:ext cx="634789" cy="338554"/>
          </a:xfrm>
          <a:prstGeom prst="rect">
            <a:avLst/>
          </a:prstGeom>
          <a:noFill/>
        </p:spPr>
        <p:txBody>
          <a:bodyPr wrap="square" rtlCol="0">
            <a:spAutoFit/>
          </a:bodyPr>
          <a:lstStyle/>
          <a:p>
            <a:pPr algn="ctr"/>
            <a:r>
              <a:rPr lang="en-US" sz="1600" dirty="0" smtClean="0"/>
              <a:t>Day</a:t>
            </a:r>
            <a:endParaRPr lang="en-US" sz="1600" dirty="0"/>
          </a:p>
        </p:txBody>
      </p:sp>
      <p:sp>
        <p:nvSpPr>
          <p:cNvPr id="27" name="TextBox 26"/>
          <p:cNvSpPr txBox="1"/>
          <p:nvPr/>
        </p:nvSpPr>
        <p:spPr>
          <a:xfrm>
            <a:off x="1524000" y="3776246"/>
            <a:ext cx="634789" cy="338554"/>
          </a:xfrm>
          <a:prstGeom prst="rect">
            <a:avLst/>
          </a:prstGeom>
          <a:noFill/>
        </p:spPr>
        <p:txBody>
          <a:bodyPr wrap="square" rtlCol="0">
            <a:spAutoFit/>
          </a:bodyPr>
          <a:lstStyle/>
          <a:p>
            <a:r>
              <a:rPr lang="en-US" sz="1600" dirty="0" smtClean="0">
                <a:solidFill>
                  <a:srgbClr val="FF0000"/>
                </a:solidFill>
              </a:rPr>
              <a:t>Alert</a:t>
            </a:r>
            <a:endParaRPr lang="en-US" sz="1600" dirty="0">
              <a:solidFill>
                <a:srgbClr val="FF0000"/>
              </a:solidFill>
            </a:endParaRPr>
          </a:p>
        </p:txBody>
      </p:sp>
      <p:sp>
        <p:nvSpPr>
          <p:cNvPr id="28" name="TextBox 27"/>
          <p:cNvSpPr txBox="1"/>
          <p:nvPr/>
        </p:nvSpPr>
        <p:spPr>
          <a:xfrm>
            <a:off x="1524000" y="4504492"/>
            <a:ext cx="762000" cy="338554"/>
          </a:xfrm>
          <a:prstGeom prst="rect">
            <a:avLst/>
          </a:prstGeom>
          <a:noFill/>
        </p:spPr>
        <p:txBody>
          <a:bodyPr wrap="square" rtlCol="0">
            <a:spAutoFit/>
          </a:bodyPr>
          <a:lstStyle/>
          <a:p>
            <a:r>
              <a:rPr lang="en-US" sz="1600" dirty="0" smtClean="0">
                <a:solidFill>
                  <a:srgbClr val="7030A0"/>
                </a:solidFill>
              </a:rPr>
              <a:t>Sleepy</a:t>
            </a:r>
            <a:endParaRPr lang="en-US" sz="1600" dirty="0">
              <a:solidFill>
                <a:srgbClr val="7030A0"/>
              </a:solidFill>
            </a:endParaRPr>
          </a:p>
        </p:txBody>
      </p:sp>
      <p:sp>
        <p:nvSpPr>
          <p:cNvPr id="43" name="Rectangle 3"/>
          <p:cNvSpPr>
            <a:spLocks noChangeArrowheads="1"/>
          </p:cNvSpPr>
          <p:nvPr/>
        </p:nvSpPr>
        <p:spPr bwMode="auto">
          <a:xfrm>
            <a:off x="1066800" y="5867400"/>
            <a:ext cx="6858000" cy="30777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Adapted</a:t>
            </a:r>
            <a:r>
              <a:rPr kumimoji="0" lang="en-US" sz="1400" b="0" i="0" u="none" strike="noStrike" cap="none" normalizeH="0" dirty="0" smtClean="0">
                <a:ln>
                  <a:noFill/>
                </a:ln>
                <a:solidFill>
                  <a:schemeClr val="tx1"/>
                </a:solidFill>
                <a:effectLst/>
                <a:latin typeface="Times New Roman" pitchFamily="18" charset="0"/>
                <a:ea typeface="Calibri" pitchFamily="34" charset="0"/>
                <a:cs typeface="Times New Roman" pitchFamily="18" charset="0"/>
              </a:rPr>
              <a:t> from: </a:t>
            </a:r>
            <a:r>
              <a:rPr kumimoji="0" lang="en-US" sz="1400" b="0" i="1"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Solve Your Child's Sleep Problems,</a:t>
            </a:r>
            <a:r>
              <a:rPr kumimoji="0" lang="en-US"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Richard Ferber, Simon &amp; Schuster, 2006</a:t>
            </a:r>
            <a:endParaRPr kumimoji="0" lang="en-US" sz="1400" b="0" i="0" u="none" strike="noStrike" cap="none" normalizeH="0" baseline="0" dirty="0" smtClean="0">
              <a:ln>
                <a:noFill/>
              </a:ln>
              <a:solidFill>
                <a:schemeClr val="tx1"/>
              </a:solidFill>
              <a:effectLst/>
              <a:latin typeface="Arial" pitchFamily="34" charset="0"/>
            </a:endParaRPr>
          </a:p>
        </p:txBody>
      </p:sp>
    </p:spTree>
    <p:extLst>
      <p:ext uri="{BB962C8B-B14F-4D97-AF65-F5344CB8AC3E}">
        <p14:creationId xmlns:p14="http://schemas.microsoft.com/office/powerpoint/2010/main" val="4050468505"/>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914400"/>
            <a:ext cx="8686800" cy="5638800"/>
          </a:xfrm>
        </p:spPr>
        <p:txBody>
          <a:bodyPr>
            <a:noAutofit/>
          </a:bodyPr>
          <a:lstStyle/>
          <a:p>
            <a:endParaRPr lang="en-US" sz="2800" i="1" dirty="0" smtClean="0"/>
          </a:p>
          <a:p>
            <a:endParaRPr lang="en-US" sz="2800" i="1" dirty="0" smtClean="0"/>
          </a:p>
          <a:p>
            <a:endParaRPr lang="en-US" sz="2800" i="1" dirty="0" smtClean="0"/>
          </a:p>
          <a:p>
            <a:endParaRPr lang="en-US" sz="2800" b="1" dirty="0" smtClean="0"/>
          </a:p>
        </p:txBody>
      </p:sp>
      <p:sp>
        <p:nvSpPr>
          <p:cNvPr id="5" name="Rectangle 4"/>
          <p:cNvSpPr/>
          <p:nvPr/>
        </p:nvSpPr>
        <p:spPr>
          <a:xfrm>
            <a:off x="2459544" y="3623846"/>
            <a:ext cx="801198" cy="1371600"/>
          </a:xfrm>
          <a:prstGeom prst="rect">
            <a:avLst/>
          </a:prstGeom>
          <a:solidFill>
            <a:schemeClr val="bg1">
              <a:lumMod val="95000"/>
            </a:scheme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lumMod val="95000"/>
                </a:schemeClr>
              </a:solidFill>
            </a:endParaRPr>
          </a:p>
        </p:txBody>
      </p:sp>
      <p:sp>
        <p:nvSpPr>
          <p:cNvPr id="6" name="Rectangle 5"/>
          <p:cNvSpPr/>
          <p:nvPr/>
        </p:nvSpPr>
        <p:spPr>
          <a:xfrm>
            <a:off x="5791200" y="3623846"/>
            <a:ext cx="762000" cy="1371600"/>
          </a:xfrm>
          <a:prstGeom prst="rect">
            <a:avLst/>
          </a:prstGeom>
          <a:solidFill>
            <a:schemeClr val="bg1">
              <a:lumMod val="95000"/>
            </a:scheme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lumMod val="95000"/>
                </a:schemeClr>
              </a:solidFill>
            </a:endParaRPr>
          </a:p>
        </p:txBody>
      </p:sp>
      <p:sp>
        <p:nvSpPr>
          <p:cNvPr id="7" name="Freeform 6"/>
          <p:cNvSpPr/>
          <p:nvPr/>
        </p:nvSpPr>
        <p:spPr>
          <a:xfrm>
            <a:off x="2362200" y="3547646"/>
            <a:ext cx="4322618" cy="1249680"/>
          </a:xfrm>
          <a:custGeom>
            <a:avLst/>
            <a:gdLst>
              <a:gd name="connsiteX0" fmla="*/ 0 w 4322618"/>
              <a:gd name="connsiteY0" fmla="*/ 579120 h 1249680"/>
              <a:gd name="connsiteX1" fmla="*/ 216131 w 4322618"/>
              <a:gd name="connsiteY1" fmla="*/ 1144385 h 1249680"/>
              <a:gd name="connsiteX2" fmla="*/ 498763 w 4322618"/>
              <a:gd name="connsiteY2" fmla="*/ 1044632 h 1249680"/>
              <a:gd name="connsiteX3" fmla="*/ 764771 w 4322618"/>
              <a:gd name="connsiteY3" fmla="*/ 1094509 h 1249680"/>
              <a:gd name="connsiteX4" fmla="*/ 1113905 w 4322618"/>
              <a:gd name="connsiteY4" fmla="*/ 346363 h 1249680"/>
              <a:gd name="connsiteX5" fmla="*/ 1845425 w 4322618"/>
              <a:gd name="connsiteY5" fmla="*/ 512618 h 1249680"/>
              <a:gd name="connsiteX6" fmla="*/ 2992582 w 4322618"/>
              <a:gd name="connsiteY6" fmla="*/ 96982 h 1249680"/>
              <a:gd name="connsiteX7" fmla="*/ 3507971 w 4322618"/>
              <a:gd name="connsiteY7" fmla="*/ 1094509 h 1249680"/>
              <a:gd name="connsiteX8" fmla="*/ 3840480 w 4322618"/>
              <a:gd name="connsiteY8" fmla="*/ 1028007 h 1249680"/>
              <a:gd name="connsiteX9" fmla="*/ 4006734 w 4322618"/>
              <a:gd name="connsiteY9" fmla="*/ 1111134 h 1249680"/>
              <a:gd name="connsiteX10" fmla="*/ 4256116 w 4322618"/>
              <a:gd name="connsiteY10" fmla="*/ 662247 h 1249680"/>
              <a:gd name="connsiteX11" fmla="*/ 4322618 w 4322618"/>
              <a:gd name="connsiteY11" fmla="*/ 479367 h 1249680"/>
              <a:gd name="connsiteX12" fmla="*/ 4322618 w 4322618"/>
              <a:gd name="connsiteY12" fmla="*/ 479367 h 1249680"/>
              <a:gd name="connsiteX13" fmla="*/ 4322618 w 4322618"/>
              <a:gd name="connsiteY13" fmla="*/ 479367 h 1249680"/>
              <a:gd name="connsiteX14" fmla="*/ 4322618 w 4322618"/>
              <a:gd name="connsiteY14" fmla="*/ 479367 h 1249680"/>
              <a:gd name="connsiteX0" fmla="*/ 0 w 4322618"/>
              <a:gd name="connsiteY0" fmla="*/ 579120 h 1249680"/>
              <a:gd name="connsiteX1" fmla="*/ 216131 w 4322618"/>
              <a:gd name="connsiteY1" fmla="*/ 1144385 h 1249680"/>
              <a:gd name="connsiteX2" fmla="*/ 498763 w 4322618"/>
              <a:gd name="connsiteY2" fmla="*/ 1044632 h 1249680"/>
              <a:gd name="connsiteX3" fmla="*/ 764771 w 4322618"/>
              <a:gd name="connsiteY3" fmla="*/ 1094509 h 1249680"/>
              <a:gd name="connsiteX4" fmla="*/ 1113905 w 4322618"/>
              <a:gd name="connsiteY4" fmla="*/ 346363 h 1249680"/>
              <a:gd name="connsiteX5" fmla="*/ 2150225 w 4322618"/>
              <a:gd name="connsiteY5" fmla="*/ 512618 h 1249680"/>
              <a:gd name="connsiteX6" fmla="*/ 2992582 w 4322618"/>
              <a:gd name="connsiteY6" fmla="*/ 96982 h 1249680"/>
              <a:gd name="connsiteX7" fmla="*/ 3507971 w 4322618"/>
              <a:gd name="connsiteY7" fmla="*/ 1094509 h 1249680"/>
              <a:gd name="connsiteX8" fmla="*/ 3840480 w 4322618"/>
              <a:gd name="connsiteY8" fmla="*/ 1028007 h 1249680"/>
              <a:gd name="connsiteX9" fmla="*/ 4006734 w 4322618"/>
              <a:gd name="connsiteY9" fmla="*/ 1111134 h 1249680"/>
              <a:gd name="connsiteX10" fmla="*/ 4256116 w 4322618"/>
              <a:gd name="connsiteY10" fmla="*/ 662247 h 1249680"/>
              <a:gd name="connsiteX11" fmla="*/ 4322618 w 4322618"/>
              <a:gd name="connsiteY11" fmla="*/ 479367 h 1249680"/>
              <a:gd name="connsiteX12" fmla="*/ 4322618 w 4322618"/>
              <a:gd name="connsiteY12" fmla="*/ 479367 h 1249680"/>
              <a:gd name="connsiteX13" fmla="*/ 4322618 w 4322618"/>
              <a:gd name="connsiteY13" fmla="*/ 479367 h 1249680"/>
              <a:gd name="connsiteX14" fmla="*/ 4322618 w 4322618"/>
              <a:gd name="connsiteY14" fmla="*/ 479367 h 1249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322618" h="1249680">
                <a:moveTo>
                  <a:pt x="0" y="579120"/>
                </a:moveTo>
                <a:cubicBezTo>
                  <a:pt x="66502" y="822960"/>
                  <a:pt x="133004" y="1066800"/>
                  <a:pt x="216131" y="1144385"/>
                </a:cubicBezTo>
                <a:cubicBezTo>
                  <a:pt x="299258" y="1221970"/>
                  <a:pt x="407323" y="1052945"/>
                  <a:pt x="498763" y="1044632"/>
                </a:cubicBezTo>
                <a:cubicBezTo>
                  <a:pt x="590203" y="1036319"/>
                  <a:pt x="662247" y="1210887"/>
                  <a:pt x="764771" y="1094509"/>
                </a:cubicBezTo>
                <a:cubicBezTo>
                  <a:pt x="867295" y="978131"/>
                  <a:pt x="882996" y="443345"/>
                  <a:pt x="1113905" y="346363"/>
                </a:cubicBezTo>
                <a:cubicBezTo>
                  <a:pt x="1344814" y="249381"/>
                  <a:pt x="1837112" y="554182"/>
                  <a:pt x="2150225" y="512618"/>
                </a:cubicBezTo>
                <a:cubicBezTo>
                  <a:pt x="2463338" y="471055"/>
                  <a:pt x="2766291" y="0"/>
                  <a:pt x="2992582" y="96982"/>
                </a:cubicBezTo>
                <a:cubicBezTo>
                  <a:pt x="3218873" y="193964"/>
                  <a:pt x="3366655" y="939338"/>
                  <a:pt x="3507971" y="1094509"/>
                </a:cubicBezTo>
                <a:cubicBezTo>
                  <a:pt x="3649287" y="1249680"/>
                  <a:pt x="3757353" y="1025236"/>
                  <a:pt x="3840480" y="1028007"/>
                </a:cubicBezTo>
                <a:cubicBezTo>
                  <a:pt x="3923607" y="1030778"/>
                  <a:pt x="3937461" y="1172094"/>
                  <a:pt x="4006734" y="1111134"/>
                </a:cubicBezTo>
                <a:cubicBezTo>
                  <a:pt x="4076007" y="1050174"/>
                  <a:pt x="4203469" y="767541"/>
                  <a:pt x="4256116" y="662247"/>
                </a:cubicBezTo>
                <a:cubicBezTo>
                  <a:pt x="4308763" y="556953"/>
                  <a:pt x="4322618" y="479367"/>
                  <a:pt x="4322618" y="479367"/>
                </a:cubicBezTo>
                <a:lnTo>
                  <a:pt x="4322618" y="479367"/>
                </a:lnTo>
                <a:lnTo>
                  <a:pt x="4322618" y="479367"/>
                </a:lnTo>
                <a:lnTo>
                  <a:pt x="4322618" y="479367"/>
                </a:lnTo>
              </a:path>
            </a:pathLst>
          </a:custGeom>
        </p:spPr>
        <p:style>
          <a:lnRef idx="2">
            <a:schemeClr val="accent5"/>
          </a:lnRef>
          <a:fillRef idx="0">
            <a:schemeClr val="accent5"/>
          </a:fillRef>
          <a:effectRef idx="1">
            <a:schemeClr val="accent5"/>
          </a:effectRef>
          <a:fontRef idx="minor">
            <a:schemeClr val="tx1"/>
          </a:fontRef>
        </p:style>
        <p:txBody>
          <a:bodyPr rtlCol="0" anchor="ctr"/>
          <a:lstStyle/>
          <a:p>
            <a:pPr algn="ctr"/>
            <a:endParaRPr lang="en-US"/>
          </a:p>
        </p:txBody>
      </p:sp>
      <p:cxnSp>
        <p:nvCxnSpPr>
          <p:cNvPr id="9" name="Straight Connector 8"/>
          <p:cNvCxnSpPr/>
          <p:nvPr/>
        </p:nvCxnSpPr>
        <p:spPr>
          <a:xfrm>
            <a:off x="1828800" y="4309646"/>
            <a:ext cx="5334000" cy="1588"/>
          </a:xfrm>
          <a:prstGeom prst="line">
            <a:avLst/>
          </a:prstGeom>
        </p:spPr>
        <p:style>
          <a:lnRef idx="1">
            <a:schemeClr val="accent2"/>
          </a:lnRef>
          <a:fillRef idx="0">
            <a:schemeClr val="accent2"/>
          </a:fillRef>
          <a:effectRef idx="0">
            <a:schemeClr val="accent2"/>
          </a:effectRef>
          <a:fontRef idx="minor">
            <a:schemeClr val="tx1"/>
          </a:fontRef>
        </p:style>
      </p:cxnSp>
      <p:cxnSp>
        <p:nvCxnSpPr>
          <p:cNvPr id="13" name="Straight Connector 12"/>
          <p:cNvCxnSpPr/>
          <p:nvPr/>
        </p:nvCxnSpPr>
        <p:spPr>
          <a:xfrm>
            <a:off x="4931757" y="3848096"/>
            <a:ext cx="576072" cy="1588"/>
          </a:xfrm>
          <a:prstGeom prst="line">
            <a:avLst/>
          </a:prstGeom>
        </p:spPr>
        <p:style>
          <a:lnRef idx="1">
            <a:schemeClr val="accent3"/>
          </a:lnRef>
          <a:fillRef idx="0">
            <a:schemeClr val="accent3"/>
          </a:fillRef>
          <a:effectRef idx="0">
            <a:schemeClr val="accent3"/>
          </a:effectRef>
          <a:fontRef idx="minor">
            <a:schemeClr val="tx1"/>
          </a:fontRef>
        </p:style>
      </p:cxnSp>
      <p:sp>
        <p:nvSpPr>
          <p:cNvPr id="24" name="TextBox 23"/>
          <p:cNvSpPr txBox="1"/>
          <p:nvPr/>
        </p:nvSpPr>
        <p:spPr>
          <a:xfrm>
            <a:off x="2514600" y="4843046"/>
            <a:ext cx="634789" cy="338554"/>
          </a:xfrm>
          <a:prstGeom prst="rect">
            <a:avLst/>
          </a:prstGeom>
          <a:noFill/>
        </p:spPr>
        <p:txBody>
          <a:bodyPr wrap="square" rtlCol="0">
            <a:spAutoFit/>
          </a:bodyPr>
          <a:lstStyle/>
          <a:p>
            <a:r>
              <a:rPr lang="en-US" sz="1600" dirty="0" smtClean="0"/>
              <a:t>Night</a:t>
            </a:r>
            <a:endParaRPr lang="en-US" sz="1600" dirty="0"/>
          </a:p>
        </p:txBody>
      </p:sp>
      <p:sp>
        <p:nvSpPr>
          <p:cNvPr id="25" name="TextBox 24"/>
          <p:cNvSpPr txBox="1"/>
          <p:nvPr/>
        </p:nvSpPr>
        <p:spPr>
          <a:xfrm>
            <a:off x="5881967" y="4843046"/>
            <a:ext cx="634789" cy="338554"/>
          </a:xfrm>
          <a:prstGeom prst="rect">
            <a:avLst/>
          </a:prstGeom>
          <a:noFill/>
        </p:spPr>
        <p:txBody>
          <a:bodyPr wrap="square" rtlCol="0">
            <a:spAutoFit/>
          </a:bodyPr>
          <a:lstStyle/>
          <a:p>
            <a:r>
              <a:rPr lang="en-US" sz="1600" dirty="0" smtClean="0"/>
              <a:t>Night</a:t>
            </a:r>
            <a:endParaRPr lang="en-US" sz="1600" dirty="0"/>
          </a:p>
        </p:txBody>
      </p:sp>
      <p:sp>
        <p:nvSpPr>
          <p:cNvPr id="26" name="TextBox 25"/>
          <p:cNvSpPr txBox="1"/>
          <p:nvPr/>
        </p:nvSpPr>
        <p:spPr>
          <a:xfrm>
            <a:off x="4165811" y="4843046"/>
            <a:ext cx="634789" cy="338554"/>
          </a:xfrm>
          <a:prstGeom prst="rect">
            <a:avLst/>
          </a:prstGeom>
          <a:noFill/>
        </p:spPr>
        <p:txBody>
          <a:bodyPr wrap="square" rtlCol="0">
            <a:spAutoFit/>
          </a:bodyPr>
          <a:lstStyle/>
          <a:p>
            <a:pPr algn="ctr"/>
            <a:r>
              <a:rPr lang="en-US" sz="1600" dirty="0" smtClean="0"/>
              <a:t>Day</a:t>
            </a:r>
            <a:endParaRPr lang="en-US" sz="1600" dirty="0"/>
          </a:p>
        </p:txBody>
      </p:sp>
      <p:sp>
        <p:nvSpPr>
          <p:cNvPr id="27" name="TextBox 26"/>
          <p:cNvSpPr txBox="1"/>
          <p:nvPr/>
        </p:nvSpPr>
        <p:spPr>
          <a:xfrm>
            <a:off x="1524000" y="3776246"/>
            <a:ext cx="634789" cy="338554"/>
          </a:xfrm>
          <a:prstGeom prst="rect">
            <a:avLst/>
          </a:prstGeom>
          <a:noFill/>
        </p:spPr>
        <p:txBody>
          <a:bodyPr wrap="square" rtlCol="0">
            <a:spAutoFit/>
          </a:bodyPr>
          <a:lstStyle/>
          <a:p>
            <a:r>
              <a:rPr lang="en-US" sz="1600" dirty="0" smtClean="0">
                <a:solidFill>
                  <a:srgbClr val="FF0000"/>
                </a:solidFill>
              </a:rPr>
              <a:t>Alert</a:t>
            </a:r>
            <a:endParaRPr lang="en-US" sz="1600" dirty="0">
              <a:solidFill>
                <a:srgbClr val="FF0000"/>
              </a:solidFill>
            </a:endParaRPr>
          </a:p>
        </p:txBody>
      </p:sp>
      <p:sp>
        <p:nvSpPr>
          <p:cNvPr id="28" name="TextBox 27"/>
          <p:cNvSpPr txBox="1"/>
          <p:nvPr/>
        </p:nvSpPr>
        <p:spPr>
          <a:xfrm>
            <a:off x="1524000" y="4504492"/>
            <a:ext cx="762000" cy="338554"/>
          </a:xfrm>
          <a:prstGeom prst="rect">
            <a:avLst/>
          </a:prstGeom>
          <a:noFill/>
        </p:spPr>
        <p:txBody>
          <a:bodyPr wrap="square" rtlCol="0">
            <a:spAutoFit/>
          </a:bodyPr>
          <a:lstStyle/>
          <a:p>
            <a:r>
              <a:rPr lang="en-US" sz="1600" dirty="0" smtClean="0">
                <a:solidFill>
                  <a:srgbClr val="7030A0"/>
                </a:solidFill>
              </a:rPr>
              <a:t>Sleepy</a:t>
            </a:r>
            <a:endParaRPr lang="en-US" sz="1600" dirty="0">
              <a:solidFill>
                <a:srgbClr val="7030A0"/>
              </a:solidFill>
            </a:endParaRPr>
          </a:p>
        </p:txBody>
      </p:sp>
      <p:cxnSp>
        <p:nvCxnSpPr>
          <p:cNvPr id="32" name="Straight Arrow Connector 31"/>
          <p:cNvCxnSpPr/>
          <p:nvPr/>
        </p:nvCxnSpPr>
        <p:spPr>
          <a:xfrm rot="10800000" flipV="1">
            <a:off x="5562600" y="3471446"/>
            <a:ext cx="1447800" cy="228600"/>
          </a:xfrm>
          <a:prstGeom prst="straightConnector1">
            <a:avLst/>
          </a:prstGeom>
          <a:ln>
            <a:tailEnd type="arrow"/>
          </a:ln>
        </p:spPr>
        <p:style>
          <a:lnRef idx="1">
            <a:schemeClr val="accent3"/>
          </a:lnRef>
          <a:fillRef idx="0">
            <a:schemeClr val="accent3"/>
          </a:fillRef>
          <a:effectRef idx="0">
            <a:schemeClr val="accent3"/>
          </a:effectRef>
          <a:fontRef idx="minor">
            <a:schemeClr val="tx1"/>
          </a:fontRef>
        </p:style>
      </p:cxnSp>
      <p:sp>
        <p:nvSpPr>
          <p:cNvPr id="33" name="TextBox 32"/>
          <p:cNvSpPr txBox="1"/>
          <p:nvPr/>
        </p:nvSpPr>
        <p:spPr>
          <a:xfrm>
            <a:off x="7061411" y="3242846"/>
            <a:ext cx="1853989" cy="369332"/>
          </a:xfrm>
          <a:prstGeom prst="rect">
            <a:avLst/>
          </a:prstGeom>
          <a:noFill/>
        </p:spPr>
        <p:txBody>
          <a:bodyPr wrap="square" rtlCol="0">
            <a:spAutoFit/>
          </a:bodyPr>
          <a:lstStyle/>
          <a:p>
            <a:r>
              <a:rPr lang="en-US" b="1" u="sng" dirty="0" smtClean="0">
                <a:solidFill>
                  <a:schemeClr val="accent3">
                    <a:lumMod val="75000"/>
                  </a:schemeClr>
                </a:solidFill>
              </a:rPr>
              <a:t>Forbidden Zone</a:t>
            </a:r>
            <a:endParaRPr lang="en-US" b="1" u="sng" dirty="0">
              <a:solidFill>
                <a:schemeClr val="accent3">
                  <a:lumMod val="75000"/>
                </a:schemeClr>
              </a:solidFill>
            </a:endParaRPr>
          </a:p>
        </p:txBody>
      </p:sp>
      <p:cxnSp>
        <p:nvCxnSpPr>
          <p:cNvPr id="41" name="Straight Arrow Connector 40"/>
          <p:cNvCxnSpPr/>
          <p:nvPr/>
        </p:nvCxnSpPr>
        <p:spPr>
          <a:xfrm rot="16200000" flipH="1">
            <a:off x="4000500" y="3543300"/>
            <a:ext cx="685800" cy="152400"/>
          </a:xfrm>
          <a:prstGeom prst="straightConnector1">
            <a:avLst/>
          </a:prstGeom>
          <a:ln>
            <a:tailEnd type="arrow"/>
          </a:ln>
        </p:spPr>
        <p:style>
          <a:lnRef idx="1">
            <a:schemeClr val="accent5"/>
          </a:lnRef>
          <a:fillRef idx="0">
            <a:schemeClr val="accent5"/>
          </a:fillRef>
          <a:effectRef idx="0">
            <a:schemeClr val="accent5"/>
          </a:effectRef>
          <a:fontRef idx="minor">
            <a:schemeClr val="tx1"/>
          </a:fontRef>
        </p:style>
      </p:cxnSp>
      <p:sp>
        <p:nvSpPr>
          <p:cNvPr id="42" name="TextBox 41"/>
          <p:cNvSpPr txBox="1"/>
          <p:nvPr/>
        </p:nvSpPr>
        <p:spPr>
          <a:xfrm>
            <a:off x="3581400" y="2743200"/>
            <a:ext cx="1549189" cy="584775"/>
          </a:xfrm>
          <a:prstGeom prst="rect">
            <a:avLst/>
          </a:prstGeom>
          <a:noFill/>
        </p:spPr>
        <p:txBody>
          <a:bodyPr wrap="square" rtlCol="0">
            <a:spAutoFit/>
          </a:bodyPr>
          <a:lstStyle/>
          <a:p>
            <a:pPr algn="ctr"/>
            <a:r>
              <a:rPr lang="en-US" sz="1600" dirty="0" smtClean="0">
                <a:solidFill>
                  <a:schemeClr val="tx2">
                    <a:lumMod val="60000"/>
                    <a:lumOff val="40000"/>
                  </a:schemeClr>
                </a:solidFill>
              </a:rPr>
              <a:t>Midday Dip in Alertness</a:t>
            </a:r>
            <a:endParaRPr lang="en-US" sz="1600" dirty="0">
              <a:solidFill>
                <a:schemeClr val="tx2">
                  <a:lumMod val="60000"/>
                  <a:lumOff val="40000"/>
                </a:schemeClr>
              </a:solidFill>
            </a:endParaRPr>
          </a:p>
        </p:txBody>
      </p:sp>
      <p:sp>
        <p:nvSpPr>
          <p:cNvPr id="43" name="Rectangle 3"/>
          <p:cNvSpPr>
            <a:spLocks noChangeArrowheads="1"/>
          </p:cNvSpPr>
          <p:nvPr/>
        </p:nvSpPr>
        <p:spPr bwMode="auto">
          <a:xfrm>
            <a:off x="1066800" y="5867400"/>
            <a:ext cx="6858000" cy="30777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Adapted</a:t>
            </a:r>
            <a:r>
              <a:rPr kumimoji="0" lang="en-US" sz="1400" b="0" i="0" u="none" strike="noStrike" cap="none" normalizeH="0" dirty="0" smtClean="0">
                <a:ln>
                  <a:noFill/>
                </a:ln>
                <a:solidFill>
                  <a:schemeClr val="tx1"/>
                </a:solidFill>
                <a:effectLst/>
                <a:latin typeface="Times New Roman" pitchFamily="18" charset="0"/>
                <a:ea typeface="Calibri" pitchFamily="34" charset="0"/>
                <a:cs typeface="Times New Roman" pitchFamily="18" charset="0"/>
              </a:rPr>
              <a:t> from: </a:t>
            </a:r>
            <a:r>
              <a:rPr kumimoji="0" lang="en-US" sz="1400" b="0" i="1"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Solve Your Child's Sleep Problems,</a:t>
            </a:r>
            <a:r>
              <a:rPr kumimoji="0" lang="en-US"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Richard Ferber, Simon &amp; Schuster, 2006</a:t>
            </a:r>
            <a:endParaRPr kumimoji="0" lang="en-US" sz="1400" b="0" i="0" u="none" strike="noStrike" cap="none" normalizeH="0" baseline="0" dirty="0" smtClean="0">
              <a:ln>
                <a:noFill/>
              </a:ln>
              <a:solidFill>
                <a:schemeClr val="tx1"/>
              </a:solidFill>
              <a:effectLst/>
              <a:latin typeface="Arial" pitchFamily="34" charset="0"/>
            </a:endParaRPr>
          </a:p>
        </p:txBody>
      </p:sp>
      <p:sp>
        <p:nvSpPr>
          <p:cNvPr id="46" name="Freeform 45"/>
          <p:cNvSpPr/>
          <p:nvPr/>
        </p:nvSpPr>
        <p:spPr>
          <a:xfrm>
            <a:off x="4936292" y="3648075"/>
            <a:ext cx="540583" cy="203817"/>
          </a:xfrm>
          <a:custGeom>
            <a:avLst/>
            <a:gdLst>
              <a:gd name="connsiteX0" fmla="*/ 16708 w 540583"/>
              <a:gd name="connsiteY0" fmla="*/ 171450 h 203817"/>
              <a:gd name="connsiteX1" fmla="*/ 73858 w 540583"/>
              <a:gd name="connsiteY1" fmla="*/ 142875 h 203817"/>
              <a:gd name="connsiteX2" fmla="*/ 131008 w 540583"/>
              <a:gd name="connsiteY2" fmla="*/ 114300 h 203817"/>
              <a:gd name="connsiteX3" fmla="*/ 150058 w 540583"/>
              <a:gd name="connsiteY3" fmla="*/ 85725 h 203817"/>
              <a:gd name="connsiteX4" fmla="*/ 188158 w 540583"/>
              <a:gd name="connsiteY4" fmla="*/ 76200 h 203817"/>
              <a:gd name="connsiteX5" fmla="*/ 245308 w 540583"/>
              <a:gd name="connsiteY5" fmla="*/ 57150 h 203817"/>
              <a:gd name="connsiteX6" fmla="*/ 273883 w 540583"/>
              <a:gd name="connsiteY6" fmla="*/ 47625 h 203817"/>
              <a:gd name="connsiteX7" fmla="*/ 292933 w 540583"/>
              <a:gd name="connsiteY7" fmla="*/ 19050 h 203817"/>
              <a:gd name="connsiteX8" fmla="*/ 369133 w 540583"/>
              <a:gd name="connsiteY8" fmla="*/ 0 h 203817"/>
              <a:gd name="connsiteX9" fmla="*/ 426283 w 540583"/>
              <a:gd name="connsiteY9" fmla="*/ 9525 h 203817"/>
              <a:gd name="connsiteX10" fmla="*/ 483433 w 540583"/>
              <a:gd name="connsiteY10" fmla="*/ 47625 h 203817"/>
              <a:gd name="connsiteX11" fmla="*/ 512008 w 540583"/>
              <a:gd name="connsiteY11" fmla="*/ 114300 h 203817"/>
              <a:gd name="connsiteX12" fmla="*/ 531058 w 540583"/>
              <a:gd name="connsiteY12" fmla="*/ 152400 h 203817"/>
              <a:gd name="connsiteX13" fmla="*/ 540583 w 540583"/>
              <a:gd name="connsiteY13" fmla="*/ 180975 h 203817"/>
              <a:gd name="connsiteX14" fmla="*/ 512008 w 540583"/>
              <a:gd name="connsiteY14" fmla="*/ 200025 h 203817"/>
              <a:gd name="connsiteX15" fmla="*/ 321508 w 540583"/>
              <a:gd name="connsiteY15" fmla="*/ 180975 h 203817"/>
              <a:gd name="connsiteX16" fmla="*/ 16708 w 540583"/>
              <a:gd name="connsiteY16" fmla="*/ 171450 h 203817"/>
              <a:gd name="connsiteX0" fmla="*/ 16708 w 540583"/>
              <a:gd name="connsiteY0" fmla="*/ 171450 h 203817"/>
              <a:gd name="connsiteX1" fmla="*/ 73858 w 540583"/>
              <a:gd name="connsiteY1" fmla="*/ 142875 h 203817"/>
              <a:gd name="connsiteX2" fmla="*/ 131008 w 540583"/>
              <a:gd name="connsiteY2" fmla="*/ 114300 h 203817"/>
              <a:gd name="connsiteX3" fmla="*/ 150058 w 540583"/>
              <a:gd name="connsiteY3" fmla="*/ 85725 h 203817"/>
              <a:gd name="connsiteX4" fmla="*/ 188158 w 540583"/>
              <a:gd name="connsiteY4" fmla="*/ 76200 h 203817"/>
              <a:gd name="connsiteX5" fmla="*/ 245308 w 540583"/>
              <a:gd name="connsiteY5" fmla="*/ 57150 h 203817"/>
              <a:gd name="connsiteX6" fmla="*/ 273883 w 540583"/>
              <a:gd name="connsiteY6" fmla="*/ 47625 h 203817"/>
              <a:gd name="connsiteX7" fmla="*/ 292933 w 540583"/>
              <a:gd name="connsiteY7" fmla="*/ 19050 h 203817"/>
              <a:gd name="connsiteX8" fmla="*/ 369133 w 540583"/>
              <a:gd name="connsiteY8" fmla="*/ 0 h 203817"/>
              <a:gd name="connsiteX9" fmla="*/ 426283 w 540583"/>
              <a:gd name="connsiteY9" fmla="*/ 9525 h 203817"/>
              <a:gd name="connsiteX10" fmla="*/ 483433 w 540583"/>
              <a:gd name="connsiteY10" fmla="*/ 47625 h 203817"/>
              <a:gd name="connsiteX11" fmla="*/ 512008 w 540583"/>
              <a:gd name="connsiteY11" fmla="*/ 114300 h 203817"/>
              <a:gd name="connsiteX12" fmla="*/ 531058 w 540583"/>
              <a:gd name="connsiteY12" fmla="*/ 152400 h 203817"/>
              <a:gd name="connsiteX13" fmla="*/ 540583 w 540583"/>
              <a:gd name="connsiteY13" fmla="*/ 180975 h 203817"/>
              <a:gd name="connsiteX14" fmla="*/ 512008 w 540583"/>
              <a:gd name="connsiteY14" fmla="*/ 200025 h 203817"/>
              <a:gd name="connsiteX15" fmla="*/ 321508 w 540583"/>
              <a:gd name="connsiteY15" fmla="*/ 180975 h 203817"/>
              <a:gd name="connsiteX16" fmla="*/ 16708 w 540583"/>
              <a:gd name="connsiteY16" fmla="*/ 171450 h 203817"/>
              <a:gd name="connsiteX0" fmla="*/ 16708 w 540583"/>
              <a:gd name="connsiteY0" fmla="*/ 171450 h 203817"/>
              <a:gd name="connsiteX1" fmla="*/ 73858 w 540583"/>
              <a:gd name="connsiteY1" fmla="*/ 142875 h 203817"/>
              <a:gd name="connsiteX2" fmla="*/ 131008 w 540583"/>
              <a:gd name="connsiteY2" fmla="*/ 114300 h 203817"/>
              <a:gd name="connsiteX3" fmla="*/ 150058 w 540583"/>
              <a:gd name="connsiteY3" fmla="*/ 85725 h 203817"/>
              <a:gd name="connsiteX4" fmla="*/ 188158 w 540583"/>
              <a:gd name="connsiteY4" fmla="*/ 76200 h 203817"/>
              <a:gd name="connsiteX5" fmla="*/ 245308 w 540583"/>
              <a:gd name="connsiteY5" fmla="*/ 57150 h 203817"/>
              <a:gd name="connsiteX6" fmla="*/ 273883 w 540583"/>
              <a:gd name="connsiteY6" fmla="*/ 47625 h 203817"/>
              <a:gd name="connsiteX7" fmla="*/ 292933 w 540583"/>
              <a:gd name="connsiteY7" fmla="*/ 19050 h 203817"/>
              <a:gd name="connsiteX8" fmla="*/ 369133 w 540583"/>
              <a:gd name="connsiteY8" fmla="*/ 0 h 203817"/>
              <a:gd name="connsiteX9" fmla="*/ 426283 w 540583"/>
              <a:gd name="connsiteY9" fmla="*/ 9525 h 203817"/>
              <a:gd name="connsiteX10" fmla="*/ 483433 w 540583"/>
              <a:gd name="connsiteY10" fmla="*/ 47625 h 203817"/>
              <a:gd name="connsiteX11" fmla="*/ 512008 w 540583"/>
              <a:gd name="connsiteY11" fmla="*/ 114300 h 203817"/>
              <a:gd name="connsiteX12" fmla="*/ 531058 w 540583"/>
              <a:gd name="connsiteY12" fmla="*/ 152400 h 203817"/>
              <a:gd name="connsiteX13" fmla="*/ 540583 w 540583"/>
              <a:gd name="connsiteY13" fmla="*/ 180975 h 203817"/>
              <a:gd name="connsiteX14" fmla="*/ 512008 w 540583"/>
              <a:gd name="connsiteY14" fmla="*/ 200025 h 203817"/>
              <a:gd name="connsiteX15" fmla="*/ 321508 w 540583"/>
              <a:gd name="connsiteY15" fmla="*/ 180975 h 203817"/>
              <a:gd name="connsiteX16" fmla="*/ 16708 w 540583"/>
              <a:gd name="connsiteY16" fmla="*/ 171450 h 203817"/>
              <a:gd name="connsiteX0" fmla="*/ 16708 w 540583"/>
              <a:gd name="connsiteY0" fmla="*/ 171450 h 203817"/>
              <a:gd name="connsiteX1" fmla="*/ 73858 w 540583"/>
              <a:gd name="connsiteY1" fmla="*/ 142875 h 203817"/>
              <a:gd name="connsiteX2" fmla="*/ 131008 w 540583"/>
              <a:gd name="connsiteY2" fmla="*/ 114300 h 203817"/>
              <a:gd name="connsiteX3" fmla="*/ 150058 w 540583"/>
              <a:gd name="connsiteY3" fmla="*/ 85725 h 203817"/>
              <a:gd name="connsiteX4" fmla="*/ 188158 w 540583"/>
              <a:gd name="connsiteY4" fmla="*/ 76200 h 203817"/>
              <a:gd name="connsiteX5" fmla="*/ 245308 w 540583"/>
              <a:gd name="connsiteY5" fmla="*/ 57150 h 203817"/>
              <a:gd name="connsiteX6" fmla="*/ 273883 w 540583"/>
              <a:gd name="connsiteY6" fmla="*/ 47625 h 203817"/>
              <a:gd name="connsiteX7" fmla="*/ 292933 w 540583"/>
              <a:gd name="connsiteY7" fmla="*/ 19050 h 203817"/>
              <a:gd name="connsiteX8" fmla="*/ 369133 w 540583"/>
              <a:gd name="connsiteY8" fmla="*/ 0 h 203817"/>
              <a:gd name="connsiteX9" fmla="*/ 426283 w 540583"/>
              <a:gd name="connsiteY9" fmla="*/ 9525 h 203817"/>
              <a:gd name="connsiteX10" fmla="*/ 483433 w 540583"/>
              <a:gd name="connsiteY10" fmla="*/ 47625 h 203817"/>
              <a:gd name="connsiteX11" fmla="*/ 512008 w 540583"/>
              <a:gd name="connsiteY11" fmla="*/ 114300 h 203817"/>
              <a:gd name="connsiteX12" fmla="*/ 531058 w 540583"/>
              <a:gd name="connsiteY12" fmla="*/ 152400 h 203817"/>
              <a:gd name="connsiteX13" fmla="*/ 540583 w 540583"/>
              <a:gd name="connsiteY13" fmla="*/ 180975 h 203817"/>
              <a:gd name="connsiteX14" fmla="*/ 512008 w 540583"/>
              <a:gd name="connsiteY14" fmla="*/ 200025 h 203817"/>
              <a:gd name="connsiteX15" fmla="*/ 321508 w 540583"/>
              <a:gd name="connsiteY15" fmla="*/ 180975 h 203817"/>
              <a:gd name="connsiteX16" fmla="*/ 16708 w 540583"/>
              <a:gd name="connsiteY16" fmla="*/ 171450 h 203817"/>
              <a:gd name="connsiteX0" fmla="*/ 16708 w 540583"/>
              <a:gd name="connsiteY0" fmla="*/ 171450 h 203817"/>
              <a:gd name="connsiteX1" fmla="*/ 73858 w 540583"/>
              <a:gd name="connsiteY1" fmla="*/ 142875 h 203817"/>
              <a:gd name="connsiteX2" fmla="*/ 131008 w 540583"/>
              <a:gd name="connsiteY2" fmla="*/ 114300 h 203817"/>
              <a:gd name="connsiteX3" fmla="*/ 150058 w 540583"/>
              <a:gd name="connsiteY3" fmla="*/ 85725 h 203817"/>
              <a:gd name="connsiteX4" fmla="*/ 188158 w 540583"/>
              <a:gd name="connsiteY4" fmla="*/ 76200 h 203817"/>
              <a:gd name="connsiteX5" fmla="*/ 245308 w 540583"/>
              <a:gd name="connsiteY5" fmla="*/ 57150 h 203817"/>
              <a:gd name="connsiteX6" fmla="*/ 273883 w 540583"/>
              <a:gd name="connsiteY6" fmla="*/ 47625 h 203817"/>
              <a:gd name="connsiteX7" fmla="*/ 292933 w 540583"/>
              <a:gd name="connsiteY7" fmla="*/ 19050 h 203817"/>
              <a:gd name="connsiteX8" fmla="*/ 369133 w 540583"/>
              <a:gd name="connsiteY8" fmla="*/ 0 h 203817"/>
              <a:gd name="connsiteX9" fmla="*/ 426283 w 540583"/>
              <a:gd name="connsiteY9" fmla="*/ 9525 h 203817"/>
              <a:gd name="connsiteX10" fmla="*/ 483433 w 540583"/>
              <a:gd name="connsiteY10" fmla="*/ 47625 h 203817"/>
              <a:gd name="connsiteX11" fmla="*/ 512008 w 540583"/>
              <a:gd name="connsiteY11" fmla="*/ 114300 h 203817"/>
              <a:gd name="connsiteX12" fmla="*/ 531058 w 540583"/>
              <a:gd name="connsiteY12" fmla="*/ 152400 h 203817"/>
              <a:gd name="connsiteX13" fmla="*/ 540583 w 540583"/>
              <a:gd name="connsiteY13" fmla="*/ 180975 h 203817"/>
              <a:gd name="connsiteX14" fmla="*/ 512008 w 540583"/>
              <a:gd name="connsiteY14" fmla="*/ 200025 h 203817"/>
              <a:gd name="connsiteX15" fmla="*/ 321508 w 540583"/>
              <a:gd name="connsiteY15" fmla="*/ 180975 h 203817"/>
              <a:gd name="connsiteX16" fmla="*/ 16708 w 540583"/>
              <a:gd name="connsiteY16" fmla="*/ 171450 h 203817"/>
              <a:gd name="connsiteX0" fmla="*/ 16708 w 540583"/>
              <a:gd name="connsiteY0" fmla="*/ 171450 h 203817"/>
              <a:gd name="connsiteX1" fmla="*/ 73858 w 540583"/>
              <a:gd name="connsiteY1" fmla="*/ 142875 h 203817"/>
              <a:gd name="connsiteX2" fmla="*/ 131008 w 540583"/>
              <a:gd name="connsiteY2" fmla="*/ 114300 h 203817"/>
              <a:gd name="connsiteX3" fmla="*/ 150058 w 540583"/>
              <a:gd name="connsiteY3" fmla="*/ 85725 h 203817"/>
              <a:gd name="connsiteX4" fmla="*/ 188158 w 540583"/>
              <a:gd name="connsiteY4" fmla="*/ 76200 h 203817"/>
              <a:gd name="connsiteX5" fmla="*/ 245308 w 540583"/>
              <a:gd name="connsiteY5" fmla="*/ 57150 h 203817"/>
              <a:gd name="connsiteX6" fmla="*/ 273883 w 540583"/>
              <a:gd name="connsiteY6" fmla="*/ 47625 h 203817"/>
              <a:gd name="connsiteX7" fmla="*/ 292933 w 540583"/>
              <a:gd name="connsiteY7" fmla="*/ 19050 h 203817"/>
              <a:gd name="connsiteX8" fmla="*/ 369133 w 540583"/>
              <a:gd name="connsiteY8" fmla="*/ 0 h 203817"/>
              <a:gd name="connsiteX9" fmla="*/ 426283 w 540583"/>
              <a:gd name="connsiteY9" fmla="*/ 9525 h 203817"/>
              <a:gd name="connsiteX10" fmla="*/ 483433 w 540583"/>
              <a:gd name="connsiteY10" fmla="*/ 47625 h 203817"/>
              <a:gd name="connsiteX11" fmla="*/ 512008 w 540583"/>
              <a:gd name="connsiteY11" fmla="*/ 114300 h 203817"/>
              <a:gd name="connsiteX12" fmla="*/ 531058 w 540583"/>
              <a:gd name="connsiteY12" fmla="*/ 152400 h 203817"/>
              <a:gd name="connsiteX13" fmla="*/ 540583 w 540583"/>
              <a:gd name="connsiteY13" fmla="*/ 180975 h 203817"/>
              <a:gd name="connsiteX14" fmla="*/ 512008 w 540583"/>
              <a:gd name="connsiteY14" fmla="*/ 200025 h 203817"/>
              <a:gd name="connsiteX15" fmla="*/ 321508 w 540583"/>
              <a:gd name="connsiteY15" fmla="*/ 180975 h 203817"/>
              <a:gd name="connsiteX16" fmla="*/ 16708 w 540583"/>
              <a:gd name="connsiteY16" fmla="*/ 171450 h 2038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540583" h="203817">
                <a:moveTo>
                  <a:pt x="16708" y="171450"/>
                </a:moveTo>
                <a:cubicBezTo>
                  <a:pt x="88532" y="147509"/>
                  <a:pt x="0" y="179804"/>
                  <a:pt x="73858" y="142875"/>
                </a:cubicBezTo>
                <a:cubicBezTo>
                  <a:pt x="152728" y="103440"/>
                  <a:pt x="49116" y="168895"/>
                  <a:pt x="131008" y="114300"/>
                </a:cubicBezTo>
                <a:cubicBezTo>
                  <a:pt x="137358" y="104775"/>
                  <a:pt x="140533" y="92075"/>
                  <a:pt x="150058" y="85725"/>
                </a:cubicBezTo>
                <a:cubicBezTo>
                  <a:pt x="160950" y="78463"/>
                  <a:pt x="175619" y="79962"/>
                  <a:pt x="188158" y="76200"/>
                </a:cubicBezTo>
                <a:cubicBezTo>
                  <a:pt x="207392" y="70430"/>
                  <a:pt x="226258" y="63500"/>
                  <a:pt x="245308" y="57150"/>
                </a:cubicBezTo>
                <a:lnTo>
                  <a:pt x="273883" y="47625"/>
                </a:lnTo>
                <a:cubicBezTo>
                  <a:pt x="280233" y="38100"/>
                  <a:pt x="283994" y="26201"/>
                  <a:pt x="292933" y="19050"/>
                </a:cubicBezTo>
                <a:cubicBezTo>
                  <a:pt x="302696" y="11240"/>
                  <a:pt x="366761" y="474"/>
                  <a:pt x="369133" y="0"/>
                </a:cubicBezTo>
                <a:cubicBezTo>
                  <a:pt x="388183" y="3175"/>
                  <a:pt x="408456" y="2097"/>
                  <a:pt x="426283" y="9525"/>
                </a:cubicBezTo>
                <a:cubicBezTo>
                  <a:pt x="447417" y="18331"/>
                  <a:pt x="483433" y="47625"/>
                  <a:pt x="483433" y="47625"/>
                </a:cubicBezTo>
                <a:cubicBezTo>
                  <a:pt x="522039" y="105533"/>
                  <a:pt x="485648" y="44006"/>
                  <a:pt x="512008" y="114300"/>
                </a:cubicBezTo>
                <a:cubicBezTo>
                  <a:pt x="516994" y="127595"/>
                  <a:pt x="525465" y="139349"/>
                  <a:pt x="531058" y="152400"/>
                </a:cubicBezTo>
                <a:cubicBezTo>
                  <a:pt x="535013" y="161628"/>
                  <a:pt x="537408" y="171450"/>
                  <a:pt x="540583" y="180975"/>
                </a:cubicBezTo>
                <a:cubicBezTo>
                  <a:pt x="531058" y="187325"/>
                  <a:pt x="523436" y="199353"/>
                  <a:pt x="512008" y="200025"/>
                </a:cubicBezTo>
                <a:cubicBezTo>
                  <a:pt x="447550" y="203817"/>
                  <a:pt x="384410" y="191459"/>
                  <a:pt x="321508" y="180975"/>
                </a:cubicBezTo>
                <a:lnTo>
                  <a:pt x="16708" y="171450"/>
                </a:lnTo>
                <a:close/>
              </a:path>
            </a:pathLst>
          </a:custGeom>
          <a:ln>
            <a:noFill/>
          </a:ln>
        </p:spPr>
        <p:style>
          <a:lnRef idx="1">
            <a:schemeClr val="accent3"/>
          </a:lnRef>
          <a:fillRef idx="3">
            <a:schemeClr val="accent3"/>
          </a:fillRef>
          <a:effectRef idx="2">
            <a:schemeClr val="accent3"/>
          </a:effectRef>
          <a:fontRef idx="minor">
            <a:schemeClr val="lt1"/>
          </a:fontRef>
        </p:style>
        <p:txBody>
          <a:bodyPr rtlCol="0" anchor="ctr"/>
          <a:lstStyle/>
          <a:p>
            <a:pPr algn="ctr"/>
            <a:endParaRPr lang="en-US"/>
          </a:p>
        </p:txBody>
      </p:sp>
      <p:sp>
        <p:nvSpPr>
          <p:cNvPr id="23" name="Title 1"/>
          <p:cNvSpPr>
            <a:spLocks noGrp="1"/>
          </p:cNvSpPr>
          <p:nvPr>
            <p:ph type="title"/>
          </p:nvPr>
        </p:nvSpPr>
        <p:spPr>
          <a:xfrm>
            <a:off x="152400" y="304800"/>
            <a:ext cx="8839200" cy="1143000"/>
          </a:xfrm>
        </p:spPr>
        <p:txBody>
          <a:bodyPr>
            <a:noAutofit/>
          </a:bodyPr>
          <a:lstStyle/>
          <a:p>
            <a:r>
              <a:rPr lang="en-US" sz="3600" b="1" dirty="0" smtClean="0"/>
              <a:t>When should the bedtime be scheduled?</a:t>
            </a:r>
            <a:endParaRPr lang="en-US" sz="3600" b="1" dirty="0"/>
          </a:p>
        </p:txBody>
      </p:sp>
    </p:spTree>
    <p:extLst>
      <p:ext uri="{BB962C8B-B14F-4D97-AF65-F5344CB8AC3E}">
        <p14:creationId xmlns:p14="http://schemas.microsoft.com/office/powerpoint/2010/main" val="87964093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92162"/>
          </a:xfrm>
        </p:spPr>
        <p:txBody>
          <a:bodyPr>
            <a:normAutofit/>
          </a:bodyPr>
          <a:lstStyle/>
          <a:p>
            <a:r>
              <a:rPr lang="en-US" sz="3600" b="1" dirty="0" smtClean="0"/>
              <a:t> Good Sleep</a:t>
            </a:r>
            <a:endParaRPr lang="en-US" sz="3600" b="1" dirty="0"/>
          </a:p>
        </p:txBody>
      </p:sp>
      <p:sp>
        <p:nvSpPr>
          <p:cNvPr id="3" name="Content Placeholder 2"/>
          <p:cNvSpPr>
            <a:spLocks noGrp="1"/>
          </p:cNvSpPr>
          <p:nvPr>
            <p:ph idx="1"/>
          </p:nvPr>
        </p:nvSpPr>
        <p:spPr>
          <a:xfrm>
            <a:off x="457200" y="1600200"/>
            <a:ext cx="8229600" cy="4800600"/>
          </a:xfrm>
        </p:spPr>
        <p:txBody>
          <a:bodyPr>
            <a:normAutofit/>
          </a:bodyPr>
          <a:lstStyle/>
          <a:p>
            <a:pPr marL="0" indent="0" algn="r">
              <a:buNone/>
            </a:pPr>
            <a:r>
              <a:rPr lang="en-US" b="1" dirty="0">
                <a:solidFill>
                  <a:schemeClr val="accent3">
                    <a:lumMod val="75000"/>
                  </a:schemeClr>
                </a:solidFill>
              </a:rPr>
              <a:t>f</a:t>
            </a:r>
            <a:r>
              <a:rPr lang="en-US" b="1" dirty="0" smtClean="0">
                <a:solidFill>
                  <a:schemeClr val="accent3">
                    <a:lumMod val="75000"/>
                  </a:schemeClr>
                </a:solidFill>
              </a:rPr>
              <a:t>alling </a:t>
            </a:r>
            <a:r>
              <a:rPr lang="en-US" b="1" dirty="0">
                <a:solidFill>
                  <a:schemeClr val="accent3">
                    <a:lumMod val="75000"/>
                  </a:schemeClr>
                </a:solidFill>
              </a:rPr>
              <a:t>asleep </a:t>
            </a:r>
            <a:r>
              <a:rPr lang="en-US" b="1" dirty="0" smtClean="0">
                <a:solidFill>
                  <a:schemeClr val="accent3">
                    <a:lumMod val="75000"/>
                  </a:schemeClr>
                </a:solidFill>
              </a:rPr>
              <a:t>quickly</a:t>
            </a:r>
          </a:p>
          <a:p>
            <a:pPr marL="0" indent="0" algn="r">
              <a:buNone/>
            </a:pPr>
            <a:endParaRPr lang="en-US" b="1" dirty="0" smtClean="0"/>
          </a:p>
          <a:p>
            <a:pPr marL="0" indent="0" algn="r">
              <a:buNone/>
            </a:pPr>
            <a:r>
              <a:rPr lang="en-US" b="1" dirty="0">
                <a:solidFill>
                  <a:schemeClr val="accent3">
                    <a:lumMod val="50000"/>
                  </a:schemeClr>
                </a:solidFill>
              </a:rPr>
              <a:t>s</a:t>
            </a:r>
            <a:r>
              <a:rPr lang="en-US" b="1" dirty="0" smtClean="0">
                <a:solidFill>
                  <a:schemeClr val="accent3">
                    <a:lumMod val="50000"/>
                  </a:schemeClr>
                </a:solidFill>
              </a:rPr>
              <a:t>taying asleep through the night</a:t>
            </a:r>
          </a:p>
          <a:p>
            <a:pPr marL="0" indent="0" algn="r">
              <a:buNone/>
            </a:pPr>
            <a:endParaRPr lang="en-US" b="1" dirty="0" smtClean="0"/>
          </a:p>
          <a:p>
            <a:pPr marL="0" indent="0" algn="r">
              <a:buNone/>
            </a:pPr>
            <a:r>
              <a:rPr lang="en-US" b="1" dirty="0">
                <a:solidFill>
                  <a:srgbClr val="007E39"/>
                </a:solidFill>
              </a:rPr>
              <a:t>r</a:t>
            </a:r>
            <a:r>
              <a:rPr lang="en-US" b="1" dirty="0" smtClean="0">
                <a:solidFill>
                  <a:srgbClr val="007E39"/>
                </a:solidFill>
              </a:rPr>
              <a:t>ising </a:t>
            </a:r>
            <a:r>
              <a:rPr lang="en-US" b="1" dirty="0">
                <a:solidFill>
                  <a:srgbClr val="007E39"/>
                </a:solidFill>
              </a:rPr>
              <a:t>without much trouble each </a:t>
            </a:r>
            <a:r>
              <a:rPr lang="en-US" b="1" dirty="0" smtClean="0">
                <a:solidFill>
                  <a:srgbClr val="007E39"/>
                </a:solidFill>
              </a:rPr>
              <a:t>morning</a:t>
            </a:r>
            <a:endParaRPr lang="en-US" b="1" dirty="0">
              <a:solidFill>
                <a:srgbClr val="007E39"/>
              </a:solidFill>
            </a:endParaRPr>
          </a:p>
          <a:p>
            <a:pPr marL="0" indent="0" algn="r">
              <a:buNone/>
            </a:pPr>
            <a:endParaRPr lang="en-US" b="1" dirty="0" smtClean="0"/>
          </a:p>
          <a:p>
            <a:pPr marL="0" indent="0" algn="r">
              <a:buNone/>
            </a:pPr>
            <a:r>
              <a:rPr lang="en-US" b="1" dirty="0">
                <a:solidFill>
                  <a:srgbClr val="005024"/>
                </a:solidFill>
              </a:rPr>
              <a:t>n</a:t>
            </a:r>
            <a:r>
              <a:rPr lang="en-US" b="1" dirty="0" smtClean="0">
                <a:solidFill>
                  <a:srgbClr val="005024"/>
                </a:solidFill>
              </a:rPr>
              <a:t>ot </a:t>
            </a:r>
            <a:r>
              <a:rPr lang="en-US" b="1" dirty="0">
                <a:solidFill>
                  <a:srgbClr val="005024"/>
                </a:solidFill>
              </a:rPr>
              <a:t>feeling drowsy during the </a:t>
            </a:r>
            <a:r>
              <a:rPr lang="en-US" b="1" dirty="0" smtClean="0">
                <a:solidFill>
                  <a:srgbClr val="005024"/>
                </a:solidFill>
              </a:rPr>
              <a:t>day</a:t>
            </a:r>
            <a:endParaRPr lang="en-US" b="1" dirty="0">
              <a:solidFill>
                <a:srgbClr val="005024"/>
              </a:solidFill>
            </a:endParaRPr>
          </a:p>
        </p:txBody>
      </p:sp>
    </p:spTree>
    <p:extLst>
      <p:ext uri="{BB962C8B-B14F-4D97-AF65-F5344CB8AC3E}">
        <p14:creationId xmlns:p14="http://schemas.microsoft.com/office/powerpoint/2010/main" val="30649571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1676400"/>
            <a:ext cx="8686800" cy="4876800"/>
          </a:xfrm>
        </p:spPr>
        <p:txBody>
          <a:bodyPr>
            <a:noAutofit/>
          </a:bodyPr>
          <a:lstStyle/>
          <a:p>
            <a:pPr marL="0" indent="0" algn="ctr">
              <a:buNone/>
            </a:pPr>
            <a:r>
              <a:rPr lang="en-US" sz="2800" b="1" dirty="0" smtClean="0">
                <a:solidFill>
                  <a:srgbClr val="FF0000"/>
                </a:solidFill>
              </a:rPr>
              <a:t>Caution</a:t>
            </a:r>
          </a:p>
          <a:p>
            <a:pPr marL="0" indent="0">
              <a:buNone/>
            </a:pPr>
            <a:endParaRPr lang="en-US" b="1" dirty="0"/>
          </a:p>
          <a:p>
            <a:pPr marL="0" indent="0">
              <a:buNone/>
            </a:pPr>
            <a:r>
              <a:rPr lang="en-US" b="1" dirty="0" smtClean="0"/>
              <a:t>Putting children to bed during the </a:t>
            </a:r>
            <a:r>
              <a:rPr lang="en-US" b="1" u="sng" dirty="0" smtClean="0"/>
              <a:t>Forbidden Zone </a:t>
            </a:r>
            <a:r>
              <a:rPr lang="en-US" b="1" dirty="0" smtClean="0"/>
              <a:t>will increase the likelihood of </a:t>
            </a:r>
          </a:p>
          <a:p>
            <a:pPr marL="0" indent="0">
              <a:buNone/>
            </a:pPr>
            <a:r>
              <a:rPr lang="en-US" b="1" dirty="0" smtClean="0"/>
              <a:t>	</a:t>
            </a:r>
            <a:r>
              <a:rPr lang="en-US" b="1" dirty="0" smtClean="0">
                <a:solidFill>
                  <a:srgbClr val="FF0000"/>
                </a:solidFill>
              </a:rPr>
              <a:t>nighttime routine noncompliance, </a:t>
            </a:r>
          </a:p>
          <a:p>
            <a:pPr marL="0" indent="0">
              <a:buNone/>
            </a:pPr>
            <a:r>
              <a:rPr lang="en-US" b="1" dirty="0" smtClean="0">
                <a:solidFill>
                  <a:srgbClr val="FF0000"/>
                </a:solidFill>
              </a:rPr>
              <a:t>		sleep onset delays</a:t>
            </a:r>
          </a:p>
          <a:p>
            <a:pPr marL="0" indent="0">
              <a:buNone/>
            </a:pPr>
            <a:r>
              <a:rPr lang="en-US" b="1" dirty="0"/>
              <a:t>	</a:t>
            </a:r>
            <a:r>
              <a:rPr lang="en-US" b="1" dirty="0" smtClean="0"/>
              <a:t>		and </a:t>
            </a:r>
          </a:p>
          <a:p>
            <a:pPr marL="0" indent="0">
              <a:buNone/>
            </a:pPr>
            <a:r>
              <a:rPr lang="en-US" b="1" dirty="0"/>
              <a:t>	</a:t>
            </a:r>
            <a:r>
              <a:rPr lang="en-US" b="1" dirty="0" smtClean="0"/>
              <a:t>	</a:t>
            </a:r>
            <a:r>
              <a:rPr lang="en-US" b="1" dirty="0"/>
              <a:t> </a:t>
            </a:r>
            <a:r>
              <a:rPr lang="en-US" b="1" dirty="0" smtClean="0"/>
              <a:t> 		</a:t>
            </a:r>
            <a:r>
              <a:rPr lang="en-US" b="1" dirty="0" smtClean="0">
                <a:solidFill>
                  <a:srgbClr val="FF0000"/>
                </a:solidFill>
              </a:rPr>
              <a:t>sleep interfering behavior</a:t>
            </a:r>
          </a:p>
          <a:p>
            <a:endParaRPr lang="en-US" sz="2800" b="1" i="1" dirty="0" smtClean="0"/>
          </a:p>
          <a:p>
            <a:endParaRPr lang="en-US" sz="2800" b="1" i="1" dirty="0" smtClean="0"/>
          </a:p>
          <a:p>
            <a:endParaRPr lang="en-US" sz="2800" b="1" dirty="0" smtClean="0"/>
          </a:p>
        </p:txBody>
      </p:sp>
      <p:sp>
        <p:nvSpPr>
          <p:cNvPr id="22" name="Title 1"/>
          <p:cNvSpPr>
            <a:spLocks noGrp="1"/>
          </p:cNvSpPr>
          <p:nvPr>
            <p:ph type="title"/>
          </p:nvPr>
        </p:nvSpPr>
        <p:spPr>
          <a:xfrm>
            <a:off x="152400" y="304800"/>
            <a:ext cx="8839200" cy="1143000"/>
          </a:xfrm>
        </p:spPr>
        <p:txBody>
          <a:bodyPr>
            <a:noAutofit/>
          </a:bodyPr>
          <a:lstStyle/>
          <a:p>
            <a:r>
              <a:rPr lang="en-US" sz="3600" b="1" dirty="0" smtClean="0"/>
              <a:t>When should the bedtime be scheduled?</a:t>
            </a:r>
            <a:endParaRPr lang="en-US" sz="3600" b="1" dirty="0"/>
          </a:p>
        </p:txBody>
      </p:sp>
    </p:spTree>
    <p:extLst>
      <p:ext uri="{BB962C8B-B14F-4D97-AF65-F5344CB8AC3E}">
        <p14:creationId xmlns:p14="http://schemas.microsoft.com/office/powerpoint/2010/main" val="400255311"/>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2057400"/>
            <a:ext cx="8686800" cy="4572000"/>
          </a:xfrm>
        </p:spPr>
        <p:txBody>
          <a:bodyPr>
            <a:noAutofit/>
          </a:bodyPr>
          <a:lstStyle/>
          <a:p>
            <a:pPr marL="0" indent="0" algn="ctr">
              <a:buNone/>
            </a:pPr>
            <a:r>
              <a:rPr lang="en-US" sz="2800" b="1" dirty="0" smtClean="0">
                <a:solidFill>
                  <a:srgbClr val="005024"/>
                </a:solidFill>
              </a:rPr>
              <a:t>We have a tendency to go to bed later and wake up later because of our 24</a:t>
            </a:r>
            <a:r>
              <a:rPr lang="en-US" sz="2800" b="1" u="sng" dirty="0" smtClean="0">
                <a:solidFill>
                  <a:srgbClr val="005024"/>
                </a:solidFill>
              </a:rPr>
              <a:t>.2</a:t>
            </a:r>
            <a:r>
              <a:rPr lang="en-US" sz="2800" b="1" dirty="0" smtClean="0">
                <a:solidFill>
                  <a:srgbClr val="005024"/>
                </a:solidFill>
              </a:rPr>
              <a:t> hr clock</a:t>
            </a:r>
          </a:p>
          <a:p>
            <a:pPr marL="0" indent="0" algn="ctr">
              <a:buNone/>
            </a:pPr>
            <a:endParaRPr lang="en-US" sz="800" b="1" dirty="0" smtClean="0">
              <a:solidFill>
                <a:srgbClr val="005024"/>
              </a:solidFill>
            </a:endParaRPr>
          </a:p>
          <a:p>
            <a:pPr marL="0" indent="0" algn="ctr">
              <a:buNone/>
            </a:pPr>
            <a:endParaRPr lang="en-US" sz="800" b="1" dirty="0">
              <a:solidFill>
                <a:srgbClr val="005024"/>
              </a:solidFill>
            </a:endParaRPr>
          </a:p>
          <a:p>
            <a:pPr marL="0" indent="0" algn="ctr">
              <a:buNone/>
            </a:pPr>
            <a:endParaRPr lang="en-US" sz="800" b="1" dirty="0" smtClean="0">
              <a:solidFill>
                <a:srgbClr val="005024"/>
              </a:solidFill>
            </a:endParaRPr>
          </a:p>
          <a:p>
            <a:pPr marL="0" indent="0" algn="ctr">
              <a:buNone/>
            </a:pPr>
            <a:r>
              <a:rPr lang="en-US" sz="2800" b="1" dirty="0" smtClean="0">
                <a:solidFill>
                  <a:srgbClr val="005024"/>
                </a:solidFill>
              </a:rPr>
              <a:t>Artificial light and nighttime activity availability  leads to a 25-hour clock</a:t>
            </a:r>
          </a:p>
          <a:p>
            <a:endParaRPr lang="en-US" sz="800" dirty="0" smtClean="0">
              <a:solidFill>
                <a:srgbClr val="005024"/>
              </a:solidFill>
            </a:endParaRPr>
          </a:p>
        </p:txBody>
      </p:sp>
      <p:sp>
        <p:nvSpPr>
          <p:cNvPr id="6" name="Title 1"/>
          <p:cNvSpPr>
            <a:spLocks noGrp="1"/>
          </p:cNvSpPr>
          <p:nvPr>
            <p:ph type="title"/>
          </p:nvPr>
        </p:nvSpPr>
        <p:spPr>
          <a:xfrm>
            <a:off x="152400" y="304800"/>
            <a:ext cx="8839200" cy="1143000"/>
          </a:xfrm>
        </p:spPr>
        <p:txBody>
          <a:bodyPr>
            <a:noAutofit/>
          </a:bodyPr>
          <a:lstStyle/>
          <a:p>
            <a:r>
              <a:rPr lang="en-US" sz="3600" b="1" dirty="0" smtClean="0"/>
              <a:t>When should the bedtime be scheduled?</a:t>
            </a:r>
            <a:endParaRPr lang="en-US" sz="3600" b="1" dirty="0"/>
          </a:p>
        </p:txBody>
      </p:sp>
    </p:spTree>
    <p:extLst>
      <p:ext uri="{BB962C8B-B14F-4D97-AF65-F5344CB8AC3E}">
        <p14:creationId xmlns:p14="http://schemas.microsoft.com/office/powerpoint/2010/main" val="22630990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ox(i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nodeType="clickEffect">
                                  <p:stCondLst>
                                    <p:cond delay="0"/>
                                  </p:stCondLst>
                                  <p:childTnLst>
                                    <p:set>
                                      <p:cBhvr>
                                        <p:cTn id="11" dur="1" fill="hold">
                                          <p:stCondLst>
                                            <p:cond delay="0"/>
                                          </p:stCondLst>
                                        </p:cTn>
                                        <p:tgtEl>
                                          <p:spTgt spid="3">
                                            <p:txEl>
                                              <p:pRg st="4" end="4"/>
                                            </p:txEl>
                                          </p:spTgt>
                                        </p:tgtEl>
                                        <p:attrNameLst>
                                          <p:attrName>style.visibility</p:attrName>
                                        </p:attrNameLst>
                                      </p:cBhvr>
                                      <p:to>
                                        <p:strVal val="visible"/>
                                      </p:to>
                                    </p:set>
                                    <p:animEffect transition="in" filter="box(in)">
                                      <p:cBhvr>
                                        <p:cTn id="12"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914400"/>
            <a:ext cx="8686800" cy="5638800"/>
          </a:xfrm>
        </p:spPr>
        <p:txBody>
          <a:bodyPr>
            <a:noAutofit/>
          </a:bodyPr>
          <a:lstStyle/>
          <a:p>
            <a:pPr>
              <a:buNone/>
            </a:pPr>
            <a:endParaRPr lang="en-US" sz="2800" i="1" dirty="0" smtClean="0"/>
          </a:p>
          <a:p>
            <a:endParaRPr lang="en-US" sz="2800" i="1" dirty="0" smtClean="0"/>
          </a:p>
          <a:p>
            <a:endParaRPr lang="en-US" sz="2800" i="1" dirty="0" smtClean="0"/>
          </a:p>
          <a:p>
            <a:endParaRPr lang="en-US" sz="2800" b="1" dirty="0" smtClean="0"/>
          </a:p>
        </p:txBody>
      </p:sp>
      <p:pic>
        <p:nvPicPr>
          <p:cNvPr id="23556" name="Picture 4" descr="Figure 8"/>
          <p:cNvPicPr>
            <a:picLocks noChangeAspect="1" noChangeArrowheads="1"/>
          </p:cNvPicPr>
          <p:nvPr/>
        </p:nvPicPr>
        <p:blipFill>
          <a:blip r:embed="rId3" cstate="print"/>
          <a:srcRect/>
          <a:stretch>
            <a:fillRect/>
          </a:stretch>
        </p:blipFill>
        <p:spPr bwMode="auto">
          <a:xfrm>
            <a:off x="1981200" y="76200"/>
            <a:ext cx="5524500" cy="6270308"/>
          </a:xfrm>
          <a:prstGeom prst="rect">
            <a:avLst/>
          </a:prstGeom>
          <a:noFill/>
        </p:spPr>
      </p:pic>
      <p:sp>
        <p:nvSpPr>
          <p:cNvPr id="18" name="Rectangle 3"/>
          <p:cNvSpPr>
            <a:spLocks noChangeArrowheads="1"/>
          </p:cNvSpPr>
          <p:nvPr/>
        </p:nvSpPr>
        <p:spPr bwMode="auto">
          <a:xfrm>
            <a:off x="1066800" y="6400800"/>
            <a:ext cx="6858000" cy="30777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Copied</a:t>
            </a:r>
            <a:r>
              <a:rPr kumimoji="0" lang="en-US" sz="1400" b="0" i="0" u="none" strike="noStrike" cap="none" normalizeH="0" dirty="0" smtClean="0">
                <a:ln>
                  <a:noFill/>
                </a:ln>
                <a:solidFill>
                  <a:schemeClr val="tx1"/>
                </a:solidFill>
                <a:effectLst/>
                <a:latin typeface="Times New Roman" pitchFamily="18" charset="0"/>
                <a:ea typeface="Calibri" pitchFamily="34" charset="0"/>
                <a:cs typeface="Times New Roman" pitchFamily="18" charset="0"/>
              </a:rPr>
              <a:t> from: </a:t>
            </a:r>
            <a:r>
              <a:rPr kumimoji="0" lang="en-US" sz="1400" b="0" i="1"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National Institute of Health (NIH) Sleep and Sleep Disorder’s Teacher’s Guide</a:t>
            </a:r>
            <a:endParaRPr kumimoji="0" lang="en-US" sz="1400" b="0" i="0" u="none" strike="noStrike" cap="none" normalizeH="0" baseline="0" dirty="0" smtClean="0">
              <a:ln>
                <a:noFill/>
              </a:ln>
              <a:solidFill>
                <a:schemeClr val="tx1"/>
              </a:solidFill>
              <a:effectLst/>
              <a:latin typeface="Arial" pitchFamily="34" charset="0"/>
            </a:endParaRPr>
          </a:p>
        </p:txBody>
      </p:sp>
    </p:spTree>
    <p:extLst>
      <p:ext uri="{BB962C8B-B14F-4D97-AF65-F5344CB8AC3E}">
        <p14:creationId xmlns:p14="http://schemas.microsoft.com/office/powerpoint/2010/main" val="2775726214"/>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1600200"/>
            <a:ext cx="8686800" cy="5029200"/>
          </a:xfrm>
        </p:spPr>
        <p:txBody>
          <a:bodyPr>
            <a:noAutofit/>
          </a:bodyPr>
          <a:lstStyle/>
          <a:p>
            <a:pPr marL="0" lvl="1" indent="0">
              <a:buNone/>
            </a:pPr>
            <a:r>
              <a:rPr lang="en-US" sz="2400" b="1" dirty="0" smtClean="0">
                <a:solidFill>
                  <a:srgbClr val="005024"/>
                </a:solidFill>
              </a:rPr>
              <a:t>At the beginning of sleep treatment:</a:t>
            </a:r>
          </a:p>
          <a:p>
            <a:pPr marL="0" lvl="1" indent="0">
              <a:buNone/>
            </a:pPr>
            <a:r>
              <a:rPr lang="en-US" sz="2400" dirty="0" smtClean="0">
                <a:solidFill>
                  <a:srgbClr val="005024"/>
                </a:solidFill>
              </a:rPr>
              <a:t>set the start of the sleep routine slightly </a:t>
            </a:r>
            <a:r>
              <a:rPr lang="en-US" sz="2400" u="sng" dirty="0" smtClean="0">
                <a:solidFill>
                  <a:srgbClr val="005024"/>
                </a:solidFill>
              </a:rPr>
              <a:t>later </a:t>
            </a:r>
            <a:r>
              <a:rPr lang="en-US" sz="2400" dirty="0" smtClean="0">
                <a:solidFill>
                  <a:srgbClr val="005024"/>
                </a:solidFill>
              </a:rPr>
              <a:t>than when the child fell asleep the previous night  </a:t>
            </a:r>
          </a:p>
          <a:p>
            <a:pPr marL="0" lvl="1" indent="0">
              <a:buNone/>
            </a:pPr>
            <a:endParaRPr lang="en-US" sz="2400" dirty="0" smtClean="0">
              <a:solidFill>
                <a:srgbClr val="005024"/>
              </a:solidFill>
            </a:endParaRPr>
          </a:p>
          <a:p>
            <a:pPr marL="0" lvl="1" indent="0">
              <a:buNone/>
            </a:pPr>
            <a:endParaRPr lang="en-US" sz="800" b="1" dirty="0" smtClean="0">
              <a:solidFill>
                <a:srgbClr val="005024"/>
              </a:solidFill>
            </a:endParaRPr>
          </a:p>
          <a:p>
            <a:pPr marL="0" lvl="1" indent="0">
              <a:buNone/>
            </a:pPr>
            <a:r>
              <a:rPr lang="en-US" sz="2400" b="1" dirty="0" smtClean="0">
                <a:solidFill>
                  <a:srgbClr val="005024"/>
                </a:solidFill>
              </a:rPr>
              <a:t>Then gradually transition sleep phase earlier</a:t>
            </a:r>
          </a:p>
          <a:p>
            <a:pPr marL="0" lvl="1" indent="0">
              <a:buNone/>
            </a:pPr>
            <a:r>
              <a:rPr lang="en-US" sz="2400" b="1" dirty="0" smtClean="0">
                <a:solidFill>
                  <a:srgbClr val="005024"/>
                </a:solidFill>
              </a:rPr>
              <a:t> </a:t>
            </a:r>
            <a:r>
              <a:rPr lang="en-US" sz="2400" dirty="0" smtClean="0">
                <a:solidFill>
                  <a:srgbClr val="005024"/>
                </a:solidFill>
              </a:rPr>
              <a:t>if child falls asleep within 15 min move bedtime 15 min earlier next night until desired bedtime is achieved </a:t>
            </a:r>
            <a:r>
              <a:rPr lang="en-US" sz="2000" dirty="0" smtClean="0">
                <a:solidFill>
                  <a:srgbClr val="005024"/>
                </a:solidFill>
              </a:rPr>
              <a:t>(Piazza et al., 1991)</a:t>
            </a:r>
          </a:p>
          <a:p>
            <a:pPr marL="0" lvl="1" indent="0">
              <a:buNone/>
            </a:pPr>
            <a:endParaRPr lang="en-US" sz="2400" b="1" dirty="0" smtClean="0">
              <a:solidFill>
                <a:srgbClr val="005024"/>
              </a:solidFill>
            </a:endParaRPr>
          </a:p>
        </p:txBody>
      </p:sp>
      <p:sp>
        <p:nvSpPr>
          <p:cNvPr id="6" name="Title 1"/>
          <p:cNvSpPr>
            <a:spLocks noGrp="1"/>
          </p:cNvSpPr>
          <p:nvPr>
            <p:ph type="title"/>
          </p:nvPr>
        </p:nvSpPr>
        <p:spPr>
          <a:xfrm>
            <a:off x="152400" y="304800"/>
            <a:ext cx="8839200" cy="1143000"/>
          </a:xfrm>
        </p:spPr>
        <p:txBody>
          <a:bodyPr>
            <a:noAutofit/>
          </a:bodyPr>
          <a:lstStyle/>
          <a:p>
            <a:r>
              <a:rPr lang="en-US" sz="3600" b="1" dirty="0" smtClean="0"/>
              <a:t>When should the bedtime be scheduled?</a:t>
            </a:r>
            <a:endParaRPr lang="en-US" sz="3600" b="1" dirty="0"/>
          </a:p>
        </p:txBody>
      </p:sp>
    </p:spTree>
    <p:extLst>
      <p:ext uri="{BB962C8B-B14F-4D97-AF65-F5344CB8AC3E}">
        <p14:creationId xmlns:p14="http://schemas.microsoft.com/office/powerpoint/2010/main" val="37807017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ox(i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ox(in)">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box(in)">
                                      <p:cBhvr>
                                        <p:cTn id="17" dur="500"/>
                                        <p:tgtEl>
                                          <p:spTgt spid="3">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4" presetClass="entr" presetSubtype="16" fill="hold" nodeType="clickEffect">
                                  <p:stCondLst>
                                    <p:cond delay="0"/>
                                  </p:stCondLst>
                                  <p:childTnLst>
                                    <p:set>
                                      <p:cBhvr>
                                        <p:cTn id="21" dur="1" fill="hold">
                                          <p:stCondLst>
                                            <p:cond delay="0"/>
                                          </p:stCondLst>
                                        </p:cTn>
                                        <p:tgtEl>
                                          <p:spTgt spid="3">
                                            <p:txEl>
                                              <p:pRg st="5" end="5"/>
                                            </p:txEl>
                                          </p:spTgt>
                                        </p:tgtEl>
                                        <p:attrNameLst>
                                          <p:attrName>style.visibility</p:attrName>
                                        </p:attrNameLst>
                                      </p:cBhvr>
                                      <p:to>
                                        <p:strVal val="visible"/>
                                      </p:to>
                                    </p:set>
                                    <p:animEffect transition="in" filter="box(in)">
                                      <p:cBhvr>
                                        <p:cTn id="22"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762000"/>
          </a:xfrm>
        </p:spPr>
        <p:txBody>
          <a:bodyPr>
            <a:noAutofit/>
          </a:bodyPr>
          <a:lstStyle/>
          <a:p>
            <a:r>
              <a:rPr lang="en-US" sz="3600" b="1" dirty="0" smtClean="0"/>
              <a:t>Extreme Sleep Phase Shift?</a:t>
            </a:r>
            <a:endParaRPr lang="en-US" sz="3600" b="1" dirty="0"/>
          </a:p>
        </p:txBody>
      </p:sp>
      <p:sp>
        <p:nvSpPr>
          <p:cNvPr id="3" name="Content Placeholder 2"/>
          <p:cNvSpPr>
            <a:spLocks noGrp="1"/>
          </p:cNvSpPr>
          <p:nvPr>
            <p:ph idx="1"/>
          </p:nvPr>
        </p:nvSpPr>
        <p:spPr>
          <a:xfrm>
            <a:off x="228600" y="1219200"/>
            <a:ext cx="8686800" cy="5334000"/>
          </a:xfrm>
        </p:spPr>
        <p:txBody>
          <a:bodyPr>
            <a:noAutofit/>
          </a:bodyPr>
          <a:lstStyle/>
          <a:p>
            <a:pPr marL="0" indent="0">
              <a:buNone/>
            </a:pPr>
            <a:r>
              <a:rPr lang="en-US" sz="2800" b="1" dirty="0" smtClean="0"/>
              <a:t>Consideration</a:t>
            </a:r>
          </a:p>
          <a:p>
            <a:pPr marL="0" indent="0">
              <a:buNone/>
            </a:pPr>
            <a:endParaRPr lang="en-US" b="1" dirty="0"/>
          </a:p>
          <a:p>
            <a:pPr marL="0" indent="0">
              <a:buNone/>
            </a:pPr>
            <a:r>
              <a:rPr lang="en-US" sz="2800" dirty="0" smtClean="0"/>
              <a:t>Try </a:t>
            </a:r>
            <a:r>
              <a:rPr lang="en-US" sz="3600" b="1" dirty="0" err="1" smtClean="0">
                <a:solidFill>
                  <a:srgbClr val="005024"/>
                </a:solidFill>
              </a:rPr>
              <a:t>chronotherapy</a:t>
            </a:r>
            <a:r>
              <a:rPr lang="en-US" sz="2800" dirty="0" smtClean="0"/>
              <a:t> if sleep phase is more than 4 hours past desirable sleep time: </a:t>
            </a:r>
          </a:p>
          <a:p>
            <a:pPr marL="0" indent="0">
              <a:buNone/>
            </a:pPr>
            <a:endParaRPr lang="en-US" sz="800" dirty="0" smtClean="0"/>
          </a:p>
          <a:p>
            <a:pPr marL="914400" lvl="2" indent="0">
              <a:buNone/>
            </a:pPr>
            <a:endParaRPr lang="en-US" sz="2800" dirty="0" smtClean="0"/>
          </a:p>
          <a:p>
            <a:pPr marL="914400" lvl="2" indent="0">
              <a:buNone/>
            </a:pPr>
            <a:r>
              <a:rPr lang="en-US" sz="2800" dirty="0" smtClean="0"/>
              <a:t>Move sleep and awake times </a:t>
            </a:r>
            <a:r>
              <a:rPr lang="en-US" sz="2800" i="1" u="sng" dirty="0" smtClean="0"/>
              <a:t>forward</a:t>
            </a:r>
            <a:r>
              <a:rPr lang="en-US" sz="2800" dirty="0" smtClean="0"/>
              <a:t> by 1 to 2 hours each night  (larger leaps can be made with older children)</a:t>
            </a:r>
          </a:p>
        </p:txBody>
      </p:sp>
    </p:spTree>
    <p:extLst>
      <p:ext uri="{BB962C8B-B14F-4D97-AF65-F5344CB8AC3E}">
        <p14:creationId xmlns:p14="http://schemas.microsoft.com/office/powerpoint/2010/main" val="1503823754"/>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990600"/>
          </a:xfrm>
        </p:spPr>
        <p:txBody>
          <a:bodyPr>
            <a:noAutofit/>
          </a:bodyPr>
          <a:lstStyle/>
          <a:p>
            <a:r>
              <a:rPr lang="en-US" sz="3600" b="1" dirty="0" smtClean="0"/>
              <a:t>Step 2:</a:t>
            </a:r>
            <a:br>
              <a:rPr lang="en-US" sz="3600" b="1" dirty="0" smtClean="0"/>
            </a:br>
            <a:r>
              <a:rPr lang="en-US" sz="3600" b="1" dirty="0" smtClean="0"/>
              <a:t>Routinize Nighttime Routine</a:t>
            </a:r>
            <a:endParaRPr lang="en-US" sz="3600" b="1" dirty="0"/>
          </a:p>
        </p:txBody>
      </p:sp>
      <p:sp>
        <p:nvSpPr>
          <p:cNvPr id="3" name="Content Placeholder 2"/>
          <p:cNvSpPr>
            <a:spLocks noGrp="1"/>
          </p:cNvSpPr>
          <p:nvPr>
            <p:ph idx="1"/>
          </p:nvPr>
        </p:nvSpPr>
        <p:spPr>
          <a:xfrm>
            <a:off x="457200" y="1828800"/>
            <a:ext cx="8229600" cy="4648200"/>
          </a:xfrm>
        </p:spPr>
        <p:txBody>
          <a:bodyPr>
            <a:normAutofit/>
          </a:bodyPr>
          <a:lstStyle/>
          <a:p>
            <a:pPr marL="0" indent="0">
              <a:buNone/>
            </a:pPr>
            <a:r>
              <a:rPr lang="en-US" b="1" dirty="0" smtClean="0">
                <a:solidFill>
                  <a:srgbClr val="005024"/>
                </a:solidFill>
              </a:rPr>
              <a:t>Develop a nighttime routine that occasions “behavioral quietude”</a:t>
            </a:r>
          </a:p>
          <a:p>
            <a:pPr marL="0" indent="0">
              <a:buNone/>
            </a:pPr>
            <a:endParaRPr lang="en-US" b="1" dirty="0" smtClean="0">
              <a:solidFill>
                <a:srgbClr val="005024"/>
              </a:solidFill>
            </a:endParaRPr>
          </a:p>
          <a:p>
            <a:pPr marL="0" indent="0">
              <a:buNone/>
            </a:pPr>
            <a:r>
              <a:rPr lang="en-US" b="1" dirty="0" smtClean="0">
                <a:solidFill>
                  <a:srgbClr val="005024"/>
                </a:solidFill>
              </a:rPr>
              <a:t>Try to implement it consistently across nights</a:t>
            </a:r>
          </a:p>
          <a:p>
            <a:pPr marL="0" indent="0">
              <a:buNone/>
            </a:pPr>
            <a:endParaRPr lang="en-US" sz="900" b="1" dirty="0" smtClean="0">
              <a:solidFill>
                <a:srgbClr val="005024"/>
              </a:solidFill>
            </a:endParaRPr>
          </a:p>
        </p:txBody>
      </p:sp>
    </p:spTree>
    <p:extLst>
      <p:ext uri="{BB962C8B-B14F-4D97-AF65-F5344CB8AC3E}">
        <p14:creationId xmlns:p14="http://schemas.microsoft.com/office/powerpoint/2010/main" val="523706043"/>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990600"/>
          </a:xfrm>
        </p:spPr>
        <p:txBody>
          <a:bodyPr>
            <a:noAutofit/>
          </a:bodyPr>
          <a:lstStyle/>
          <a:p>
            <a:r>
              <a:rPr lang="en-US" sz="3600" b="1" dirty="0" smtClean="0"/>
              <a:t>Step 2:</a:t>
            </a:r>
            <a:r>
              <a:rPr lang="en-US" sz="3600" b="1" dirty="0"/>
              <a:t/>
            </a:r>
            <a:br>
              <a:rPr lang="en-US" sz="3600" b="1" dirty="0"/>
            </a:br>
            <a:r>
              <a:rPr lang="en-US" sz="3600" b="1" dirty="0"/>
              <a:t>Routinize Nighttime Routine</a:t>
            </a:r>
          </a:p>
        </p:txBody>
      </p:sp>
      <p:sp>
        <p:nvSpPr>
          <p:cNvPr id="3" name="Content Placeholder 2"/>
          <p:cNvSpPr>
            <a:spLocks noGrp="1"/>
          </p:cNvSpPr>
          <p:nvPr>
            <p:ph idx="1"/>
          </p:nvPr>
        </p:nvSpPr>
        <p:spPr>
          <a:xfrm>
            <a:off x="457200" y="1371600"/>
            <a:ext cx="8229600" cy="5105400"/>
          </a:xfrm>
        </p:spPr>
        <p:txBody>
          <a:bodyPr>
            <a:normAutofit/>
          </a:bodyPr>
          <a:lstStyle/>
          <a:p>
            <a:pPr marL="0" indent="0">
              <a:buNone/>
            </a:pPr>
            <a:r>
              <a:rPr lang="en-US" sz="2400" b="1" i="1" u="sng" dirty="0" smtClean="0"/>
              <a:t>Some emphases prior to bid goodnight</a:t>
            </a:r>
          </a:p>
          <a:p>
            <a:pPr marL="457200" lvl="1" indent="0">
              <a:buNone/>
            </a:pPr>
            <a:endParaRPr lang="en-US" sz="1200" b="1" dirty="0" smtClean="0"/>
          </a:p>
          <a:p>
            <a:pPr marL="457200" lvl="1" indent="0">
              <a:buNone/>
            </a:pPr>
            <a:r>
              <a:rPr lang="en-US" sz="2400" b="1" dirty="0" smtClean="0">
                <a:solidFill>
                  <a:srgbClr val="005024"/>
                </a:solidFill>
              </a:rPr>
              <a:t>Activities progress from active to passive </a:t>
            </a:r>
          </a:p>
          <a:p>
            <a:pPr marL="914400" lvl="2" indent="0">
              <a:buNone/>
            </a:pPr>
            <a:r>
              <a:rPr lang="en-US" sz="2000" b="1" dirty="0" smtClean="0"/>
              <a:t>Arrange choices on picture schedule</a:t>
            </a:r>
          </a:p>
          <a:p>
            <a:pPr marL="914400" lvl="2" indent="0">
              <a:buNone/>
            </a:pPr>
            <a:r>
              <a:rPr lang="en-US" sz="2000" b="1" dirty="0" smtClean="0"/>
              <a:t>Make gradual changes in fun factor </a:t>
            </a:r>
          </a:p>
          <a:p>
            <a:pPr marL="1371600" lvl="3" indent="0">
              <a:buNone/>
            </a:pPr>
            <a:r>
              <a:rPr lang="en-US" sz="1600" b="1" dirty="0" smtClean="0"/>
              <a:t>avoid rich to barren context transition</a:t>
            </a:r>
          </a:p>
          <a:p>
            <a:pPr marL="457200" lvl="1" indent="0">
              <a:buNone/>
            </a:pPr>
            <a:endParaRPr lang="en-US" sz="2400" b="1" dirty="0" smtClean="0"/>
          </a:p>
          <a:p>
            <a:pPr marL="457200" lvl="1" indent="0">
              <a:buNone/>
            </a:pPr>
            <a:r>
              <a:rPr lang="en-US" sz="2400" b="1" dirty="0" smtClean="0">
                <a:solidFill>
                  <a:srgbClr val="005024"/>
                </a:solidFill>
              </a:rPr>
              <a:t>Exercise/baths earlier in routine</a:t>
            </a:r>
          </a:p>
          <a:p>
            <a:pPr marL="457200" lvl="1" indent="0">
              <a:buNone/>
            </a:pPr>
            <a:endParaRPr lang="en-US" sz="2400" b="1" dirty="0" smtClean="0"/>
          </a:p>
          <a:p>
            <a:pPr marL="457200" lvl="1" indent="0">
              <a:buNone/>
            </a:pPr>
            <a:r>
              <a:rPr lang="en-US" sz="2400" b="1" dirty="0" smtClean="0">
                <a:solidFill>
                  <a:srgbClr val="005024"/>
                </a:solidFill>
              </a:rPr>
              <a:t>Ambient light gets progressively dimmer</a:t>
            </a:r>
          </a:p>
          <a:p>
            <a:pPr marL="457200" lvl="1" indent="0">
              <a:buNone/>
            </a:pPr>
            <a:endParaRPr lang="en-US" sz="2400" b="1" dirty="0" smtClean="0"/>
          </a:p>
          <a:p>
            <a:pPr marL="457200" lvl="1" indent="0">
              <a:buNone/>
            </a:pPr>
            <a:r>
              <a:rPr lang="en-US" sz="2400" b="1" dirty="0" smtClean="0">
                <a:solidFill>
                  <a:srgbClr val="005024"/>
                </a:solidFill>
              </a:rPr>
              <a:t>Light snacks without caffeine</a:t>
            </a:r>
          </a:p>
          <a:p>
            <a:pPr lvl="1"/>
            <a:endParaRPr lang="en-US" sz="2400" dirty="0" smtClean="0"/>
          </a:p>
          <a:p>
            <a:pPr lvl="1"/>
            <a:endParaRPr lang="en-US" dirty="0" smtClean="0"/>
          </a:p>
          <a:p>
            <a:endParaRPr lang="en-US" dirty="0" smtClean="0"/>
          </a:p>
          <a:p>
            <a:pPr>
              <a:buNone/>
            </a:pPr>
            <a:endParaRPr lang="en-US" dirty="0"/>
          </a:p>
        </p:txBody>
      </p:sp>
    </p:spTree>
    <p:extLst>
      <p:ext uri="{BB962C8B-B14F-4D97-AF65-F5344CB8AC3E}">
        <p14:creationId xmlns:p14="http://schemas.microsoft.com/office/powerpoint/2010/main" val="2943581819"/>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990600"/>
          </a:xfrm>
        </p:spPr>
        <p:txBody>
          <a:bodyPr>
            <a:noAutofit/>
          </a:bodyPr>
          <a:lstStyle/>
          <a:p>
            <a:r>
              <a:rPr lang="en-US" sz="3600" b="1" dirty="0" smtClean="0"/>
              <a:t>Step 3: Optimize Bedroom Conditions</a:t>
            </a:r>
            <a:endParaRPr lang="en-US" sz="3600" b="1" dirty="0"/>
          </a:p>
        </p:txBody>
      </p:sp>
      <p:sp>
        <p:nvSpPr>
          <p:cNvPr id="3" name="Content Placeholder 2"/>
          <p:cNvSpPr>
            <a:spLocks noGrp="1"/>
          </p:cNvSpPr>
          <p:nvPr>
            <p:ph idx="1"/>
          </p:nvPr>
        </p:nvSpPr>
        <p:spPr>
          <a:xfrm>
            <a:off x="457200" y="1600200"/>
            <a:ext cx="8229600" cy="4876800"/>
          </a:xfrm>
        </p:spPr>
        <p:txBody>
          <a:bodyPr>
            <a:normAutofit/>
          </a:bodyPr>
          <a:lstStyle/>
          <a:p>
            <a:pPr marL="0" indent="0">
              <a:buNone/>
            </a:pPr>
            <a:r>
              <a:rPr lang="en-US" sz="2400" b="1" dirty="0" smtClean="0">
                <a:solidFill>
                  <a:srgbClr val="005024"/>
                </a:solidFill>
              </a:rPr>
              <a:t>Cooler temperature</a:t>
            </a:r>
          </a:p>
          <a:p>
            <a:pPr marL="0" indent="0">
              <a:buNone/>
            </a:pPr>
            <a:endParaRPr lang="en-US" sz="2400" b="1" dirty="0" smtClean="0">
              <a:solidFill>
                <a:srgbClr val="005024"/>
              </a:solidFill>
            </a:endParaRPr>
          </a:p>
          <a:p>
            <a:pPr marL="0" indent="0">
              <a:buNone/>
            </a:pPr>
            <a:r>
              <a:rPr lang="en-US" sz="2400" b="1" dirty="0" smtClean="0">
                <a:solidFill>
                  <a:srgbClr val="005024"/>
                </a:solidFill>
              </a:rPr>
              <a:t>Indirect lighting only</a:t>
            </a:r>
          </a:p>
          <a:p>
            <a:pPr marL="0" indent="0">
              <a:buNone/>
            </a:pPr>
            <a:endParaRPr lang="en-US" sz="2400" b="1" dirty="0" smtClean="0">
              <a:solidFill>
                <a:srgbClr val="005024"/>
              </a:solidFill>
            </a:endParaRPr>
          </a:p>
          <a:p>
            <a:pPr marL="0" indent="0">
              <a:buNone/>
            </a:pPr>
            <a:r>
              <a:rPr lang="en-US" sz="2400" b="1" dirty="0" smtClean="0">
                <a:solidFill>
                  <a:srgbClr val="005024"/>
                </a:solidFill>
              </a:rPr>
              <a:t>Non-undulating noise</a:t>
            </a:r>
          </a:p>
          <a:p>
            <a:pPr marL="0" indent="0">
              <a:buNone/>
            </a:pPr>
            <a:endParaRPr lang="en-US" sz="2400" b="1" dirty="0" smtClean="0">
              <a:solidFill>
                <a:srgbClr val="005024"/>
              </a:solidFill>
            </a:endParaRPr>
          </a:p>
          <a:p>
            <a:pPr marL="0" indent="0">
              <a:buNone/>
            </a:pPr>
            <a:r>
              <a:rPr lang="en-US" sz="2400" b="1" dirty="0" smtClean="0">
                <a:solidFill>
                  <a:srgbClr val="005024"/>
                </a:solidFill>
              </a:rPr>
              <a:t>Best toys/preferred activities not visible</a:t>
            </a:r>
          </a:p>
          <a:p>
            <a:endParaRPr lang="en-US" dirty="0" smtClean="0"/>
          </a:p>
          <a:p>
            <a:pPr>
              <a:buNone/>
            </a:pPr>
            <a:endParaRPr lang="en-US" dirty="0"/>
          </a:p>
        </p:txBody>
      </p:sp>
    </p:spTree>
    <p:extLst>
      <p:ext uri="{BB962C8B-B14F-4D97-AF65-F5344CB8AC3E}">
        <p14:creationId xmlns:p14="http://schemas.microsoft.com/office/powerpoint/2010/main" val="3696407544"/>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52400"/>
            <a:ext cx="9144000" cy="1295400"/>
          </a:xfrm>
        </p:spPr>
        <p:txBody>
          <a:bodyPr>
            <a:noAutofit/>
          </a:bodyPr>
          <a:lstStyle/>
          <a:p>
            <a:r>
              <a:rPr lang="en-US" sz="3600" b="1" dirty="0" smtClean="0"/>
              <a:t>Nighttime Noncompliance Considerations</a:t>
            </a:r>
            <a:endParaRPr lang="en-US" sz="3600" b="1" dirty="0"/>
          </a:p>
        </p:txBody>
      </p:sp>
      <p:sp>
        <p:nvSpPr>
          <p:cNvPr id="3" name="Content Placeholder 2"/>
          <p:cNvSpPr>
            <a:spLocks noGrp="1"/>
          </p:cNvSpPr>
          <p:nvPr>
            <p:ph idx="1"/>
          </p:nvPr>
        </p:nvSpPr>
        <p:spPr>
          <a:xfrm>
            <a:off x="304800" y="1295400"/>
            <a:ext cx="8458200" cy="5257800"/>
          </a:xfrm>
        </p:spPr>
        <p:txBody>
          <a:bodyPr>
            <a:normAutofit/>
          </a:bodyPr>
          <a:lstStyle/>
          <a:p>
            <a:pPr>
              <a:buNone/>
            </a:pPr>
            <a:r>
              <a:rPr lang="en-US" sz="2400" b="1" dirty="0" smtClean="0"/>
              <a:t>Tendency to not follow instructions or resist guidance to, for example, put on PJs, brush teeth, or get in bed</a:t>
            </a:r>
          </a:p>
          <a:p>
            <a:pPr>
              <a:buNone/>
            </a:pPr>
            <a:endParaRPr lang="en-US" sz="1300" i="1" u="sng" dirty="0" smtClean="0"/>
          </a:p>
          <a:p>
            <a:pPr>
              <a:buNone/>
            </a:pPr>
            <a:r>
              <a:rPr lang="en-US" sz="2400" b="1" i="1" u="sng" dirty="0" smtClean="0">
                <a:solidFill>
                  <a:srgbClr val="005024"/>
                </a:solidFill>
              </a:rPr>
              <a:t>Solutions:</a:t>
            </a:r>
          </a:p>
          <a:p>
            <a:r>
              <a:rPr lang="en-US" sz="2400" b="1" dirty="0" smtClean="0">
                <a:solidFill>
                  <a:srgbClr val="005024"/>
                </a:solidFill>
              </a:rPr>
              <a:t>Start routine just prior to natural sleep phase</a:t>
            </a:r>
          </a:p>
          <a:p>
            <a:endParaRPr lang="en-US" sz="800" b="1" dirty="0" smtClean="0">
              <a:solidFill>
                <a:srgbClr val="005024"/>
              </a:solidFill>
            </a:endParaRPr>
          </a:p>
          <a:p>
            <a:pPr>
              <a:spcBef>
                <a:spcPts val="0"/>
              </a:spcBef>
            </a:pPr>
            <a:r>
              <a:rPr lang="en-US" sz="2400" b="1" dirty="0" smtClean="0">
                <a:solidFill>
                  <a:srgbClr val="005024"/>
                </a:solidFill>
              </a:rPr>
              <a:t>Promote instruction following during the day</a:t>
            </a:r>
          </a:p>
          <a:p>
            <a:pPr lvl="1">
              <a:spcBef>
                <a:spcPts val="0"/>
              </a:spcBef>
            </a:pPr>
            <a:r>
              <a:rPr lang="en-US" sz="2000" b="1" i="1" dirty="0" smtClean="0">
                <a:solidFill>
                  <a:schemeClr val="tx1">
                    <a:lumMod val="65000"/>
                    <a:lumOff val="35000"/>
                  </a:schemeClr>
                </a:solidFill>
              </a:rPr>
              <a:t>See steps on handout (e.g., name game, follow through, etc.)</a:t>
            </a:r>
          </a:p>
          <a:p>
            <a:pPr lvl="1">
              <a:spcBef>
                <a:spcPts val="0"/>
              </a:spcBef>
              <a:buNone/>
            </a:pPr>
            <a:endParaRPr lang="en-US" sz="800" b="1" dirty="0" smtClean="0">
              <a:solidFill>
                <a:srgbClr val="005024"/>
              </a:solidFill>
            </a:endParaRPr>
          </a:p>
          <a:p>
            <a:endParaRPr lang="en-US" sz="2400" b="1" dirty="0" smtClean="0">
              <a:solidFill>
                <a:srgbClr val="005024"/>
              </a:solidFill>
            </a:endParaRPr>
          </a:p>
        </p:txBody>
      </p:sp>
    </p:spTree>
    <p:extLst>
      <p:ext uri="{BB962C8B-B14F-4D97-AF65-F5344CB8AC3E}">
        <p14:creationId xmlns:p14="http://schemas.microsoft.com/office/powerpoint/2010/main" val="34417525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3">
                                            <p:txEl>
                                              <p:pRg st="5" end="5"/>
                                            </p:txEl>
                                          </p:spTgt>
                                        </p:tgtEl>
                                        <p:attrNameLst>
                                          <p:attrName>style.visibility</p:attrName>
                                        </p:attrNameLst>
                                      </p:cBhvr>
                                      <p:to>
                                        <p:strVal val="visible"/>
                                      </p:to>
                                    </p:set>
                                    <p:animEffect transition="in" filter="box(in)">
                                      <p:cBhvr>
                                        <p:cTn id="7" dur="500"/>
                                        <p:tgtEl>
                                          <p:spTgt spid="3">
                                            <p:txEl>
                                              <p:pRg st="5" end="5"/>
                                            </p:txEl>
                                          </p:spTgt>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nodeType="clickEffect">
                                  <p:stCondLst>
                                    <p:cond delay="0"/>
                                  </p:stCondLst>
                                  <p:childTnLst>
                                    <p:set>
                                      <p:cBhvr>
                                        <p:cTn id="11" dur="1" fill="hold">
                                          <p:stCondLst>
                                            <p:cond delay="0"/>
                                          </p:stCondLst>
                                        </p:cTn>
                                        <p:tgtEl>
                                          <p:spTgt spid="3">
                                            <p:txEl>
                                              <p:pRg st="6" end="6"/>
                                            </p:txEl>
                                          </p:spTgt>
                                        </p:tgtEl>
                                        <p:attrNameLst>
                                          <p:attrName>style.visibility</p:attrName>
                                        </p:attrNameLst>
                                      </p:cBhvr>
                                      <p:to>
                                        <p:strVal val="visible"/>
                                      </p:to>
                                    </p:set>
                                    <p:animEffect transition="in" filter="box(in)">
                                      <p:cBhvr>
                                        <p:cTn id="12"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print"/>
          <a:srcRect t="44042" b="17979"/>
          <a:stretch>
            <a:fillRect/>
          </a:stretch>
        </p:blipFill>
        <p:spPr bwMode="auto">
          <a:xfrm>
            <a:off x="578231" y="304800"/>
            <a:ext cx="8032369" cy="6400800"/>
          </a:xfrm>
          <a:prstGeom prst="rect">
            <a:avLst/>
          </a:prstGeom>
          <a:noFill/>
          <a:ln w="9525">
            <a:noFill/>
            <a:miter lim="800000"/>
            <a:headEnd/>
            <a:tailEnd/>
          </a:ln>
        </p:spPr>
      </p:pic>
      <p:sp>
        <p:nvSpPr>
          <p:cNvPr id="3" name="Rectangle 2"/>
          <p:cNvSpPr/>
          <p:nvPr/>
        </p:nvSpPr>
        <p:spPr>
          <a:xfrm>
            <a:off x="4724400" y="435935"/>
            <a:ext cx="3581400" cy="52324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4" name="Rectangle 3"/>
          <p:cNvSpPr/>
          <p:nvPr/>
        </p:nvSpPr>
        <p:spPr>
          <a:xfrm>
            <a:off x="5334000" y="5456865"/>
            <a:ext cx="2819400" cy="63913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5" name="TextBox 4"/>
          <p:cNvSpPr txBox="1"/>
          <p:nvPr/>
        </p:nvSpPr>
        <p:spPr>
          <a:xfrm>
            <a:off x="4839585" y="660990"/>
            <a:ext cx="3657600" cy="2308324"/>
          </a:xfrm>
          <a:prstGeom prst="rect">
            <a:avLst/>
          </a:prstGeom>
          <a:noFill/>
        </p:spPr>
        <p:txBody>
          <a:bodyPr wrap="square" rtlCol="0">
            <a:spAutoFit/>
          </a:bodyPr>
          <a:lstStyle/>
          <a:p>
            <a:r>
              <a:rPr lang="en-US" sz="2400" b="1" dirty="0" smtClean="0">
                <a:solidFill>
                  <a:schemeClr val="bg1"/>
                </a:solidFill>
                <a:latin typeface="Times New Roman" pitchFamily="18" charset="0"/>
                <a:cs typeface="Times New Roman" pitchFamily="18" charset="0"/>
              </a:rPr>
              <a:t>Precursor</a:t>
            </a:r>
            <a:r>
              <a:rPr lang="en-US" sz="2400" dirty="0" smtClean="0">
                <a:solidFill>
                  <a:schemeClr val="bg1"/>
                </a:solidFill>
                <a:latin typeface="Times New Roman" pitchFamily="18" charset="0"/>
                <a:cs typeface="Times New Roman" pitchFamily="18" charset="0"/>
              </a:rPr>
              <a:t> = </a:t>
            </a:r>
            <a:r>
              <a:rPr lang="en-US" sz="2400" dirty="0" smtClean="0">
                <a:solidFill>
                  <a:schemeClr val="bg1">
                    <a:lumMod val="60000"/>
                    <a:lumOff val="40000"/>
                  </a:schemeClr>
                </a:solidFill>
                <a:latin typeface="Times New Roman" pitchFamily="18" charset="0"/>
                <a:cs typeface="Times New Roman" pitchFamily="18" charset="0"/>
              </a:rPr>
              <a:t>Responding effectively to one’s name </a:t>
            </a:r>
            <a:r>
              <a:rPr lang="en-US" sz="2400" dirty="0" smtClean="0">
                <a:solidFill>
                  <a:schemeClr val="bg1"/>
                </a:solidFill>
                <a:latin typeface="Times New Roman" pitchFamily="18" charset="0"/>
                <a:cs typeface="Times New Roman" pitchFamily="18" charset="0"/>
              </a:rPr>
              <a:t>= stopping activity, looking at teacher, saying, “Yes,” and waiting until teacher says something. </a:t>
            </a:r>
            <a:endParaRPr lang="en-US" sz="2400" dirty="0">
              <a:solidFill>
                <a:schemeClr val="bg1"/>
              </a:solidFill>
              <a:latin typeface="Times New Roman" pitchFamily="18" charset="0"/>
              <a:cs typeface="Times New Roman" pitchFamily="18" charset="0"/>
            </a:endParaRPr>
          </a:p>
        </p:txBody>
      </p:sp>
      <p:sp>
        <p:nvSpPr>
          <p:cNvPr id="7" name="Rectangle 6"/>
          <p:cNvSpPr/>
          <p:nvPr/>
        </p:nvSpPr>
        <p:spPr>
          <a:xfrm>
            <a:off x="609600" y="3124199"/>
            <a:ext cx="4572000" cy="243840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8" name="TextBox 7"/>
          <p:cNvSpPr txBox="1"/>
          <p:nvPr/>
        </p:nvSpPr>
        <p:spPr>
          <a:xfrm>
            <a:off x="6048400" y="1295400"/>
            <a:ext cx="2159053" cy="830997"/>
          </a:xfrm>
          <a:prstGeom prst="rect">
            <a:avLst/>
          </a:prstGeom>
          <a:noFill/>
        </p:spPr>
        <p:txBody>
          <a:bodyPr wrap="none" rtlCol="0">
            <a:spAutoFit/>
          </a:bodyPr>
          <a:lstStyle/>
          <a:p>
            <a:r>
              <a:rPr lang="en-US" sz="2400" b="1" dirty="0" smtClean="0">
                <a:solidFill>
                  <a:srgbClr val="005024"/>
                </a:solidFill>
              </a:rPr>
              <a:t>Beaulieu et al., </a:t>
            </a:r>
          </a:p>
          <a:p>
            <a:r>
              <a:rPr lang="en-US" sz="2400" b="1" dirty="0" smtClean="0">
                <a:solidFill>
                  <a:srgbClr val="005024"/>
                </a:solidFill>
              </a:rPr>
              <a:t>(2013, </a:t>
            </a:r>
            <a:r>
              <a:rPr lang="en-US" sz="2400" b="1" i="1" dirty="0" smtClean="0">
                <a:solidFill>
                  <a:srgbClr val="005024"/>
                </a:solidFill>
              </a:rPr>
              <a:t>JABA</a:t>
            </a:r>
            <a:r>
              <a:rPr lang="en-US" sz="2400" b="1" dirty="0" smtClean="0">
                <a:solidFill>
                  <a:srgbClr val="005024"/>
                </a:solidFill>
              </a:rPr>
              <a:t>)</a:t>
            </a:r>
            <a:endParaRPr lang="en-US" sz="2400" b="1" dirty="0">
              <a:solidFill>
                <a:srgbClr val="005024"/>
              </a:solidFill>
            </a:endParaRPr>
          </a:p>
        </p:txBody>
      </p:sp>
    </p:spTree>
    <p:extLst>
      <p:ext uri="{BB962C8B-B14F-4D97-AF65-F5344CB8AC3E}">
        <p14:creationId xmlns:p14="http://schemas.microsoft.com/office/powerpoint/2010/main" val="380553987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868362"/>
          </a:xfrm>
        </p:spPr>
        <p:txBody>
          <a:bodyPr>
            <a:normAutofit/>
          </a:bodyPr>
          <a:lstStyle/>
          <a:p>
            <a:r>
              <a:rPr lang="en-US" sz="3600" b="1" dirty="0" smtClean="0"/>
              <a:t>Why is Good Sleep Important?</a:t>
            </a:r>
            <a:endParaRPr lang="en-US" sz="3600" b="1" dirty="0"/>
          </a:p>
        </p:txBody>
      </p:sp>
      <p:sp>
        <p:nvSpPr>
          <p:cNvPr id="3" name="Content Placeholder 2"/>
          <p:cNvSpPr>
            <a:spLocks noGrp="1"/>
          </p:cNvSpPr>
          <p:nvPr>
            <p:ph idx="1"/>
          </p:nvPr>
        </p:nvSpPr>
        <p:spPr>
          <a:xfrm>
            <a:off x="457200" y="1371600"/>
            <a:ext cx="8229600" cy="5029200"/>
          </a:xfrm>
        </p:spPr>
        <p:txBody>
          <a:bodyPr>
            <a:normAutofit/>
          </a:bodyPr>
          <a:lstStyle/>
          <a:p>
            <a:pPr marL="0" indent="0">
              <a:buNone/>
            </a:pPr>
            <a:r>
              <a:rPr lang="en-US" b="1" dirty="0" smtClean="0"/>
              <a:t>Good sleep is restorative; without it, children are:</a:t>
            </a:r>
          </a:p>
          <a:p>
            <a:pPr marL="457200" lvl="1" indent="0">
              <a:buNone/>
            </a:pPr>
            <a:endParaRPr lang="en-US" sz="800" b="1" dirty="0" smtClean="0"/>
          </a:p>
          <a:p>
            <a:pPr marL="0" lvl="1" indent="0">
              <a:buNone/>
            </a:pPr>
            <a:r>
              <a:rPr lang="en-US" sz="2400" b="1" dirty="0" smtClean="0"/>
              <a:t>more irritable</a:t>
            </a:r>
            <a:endParaRPr lang="en-US" sz="2400" b="1" dirty="0" smtClean="0">
              <a:solidFill>
                <a:schemeClr val="tx1">
                  <a:lumMod val="75000"/>
                  <a:lumOff val="25000"/>
                </a:schemeClr>
              </a:solidFill>
            </a:endParaRPr>
          </a:p>
          <a:p>
            <a:pPr marL="0" lvl="1" indent="0">
              <a:buNone/>
            </a:pPr>
            <a:endParaRPr lang="en-US" sz="900" b="1" dirty="0" smtClean="0">
              <a:solidFill>
                <a:schemeClr val="accent3">
                  <a:lumMod val="50000"/>
                </a:schemeClr>
              </a:solidFill>
            </a:endParaRPr>
          </a:p>
          <a:p>
            <a:pPr marL="0" lvl="1" indent="0">
              <a:buNone/>
            </a:pPr>
            <a:r>
              <a:rPr lang="en-US" sz="2400" b="1" dirty="0" smtClean="0">
                <a:solidFill>
                  <a:schemeClr val="accent3">
                    <a:lumMod val="50000"/>
                  </a:schemeClr>
                </a:solidFill>
              </a:rPr>
              <a:t>more easily fatigued</a:t>
            </a:r>
            <a:endParaRPr lang="en-US" sz="2400" b="1" dirty="0" smtClean="0">
              <a:solidFill>
                <a:schemeClr val="tx1">
                  <a:lumMod val="75000"/>
                  <a:lumOff val="25000"/>
                </a:schemeClr>
              </a:solidFill>
            </a:endParaRPr>
          </a:p>
          <a:p>
            <a:pPr marL="0" lvl="1" indent="0">
              <a:buNone/>
            </a:pPr>
            <a:endParaRPr lang="en-US" sz="800" b="1" dirty="0" smtClean="0"/>
          </a:p>
          <a:p>
            <a:pPr marL="0" lvl="1" indent="0">
              <a:buNone/>
            </a:pPr>
            <a:r>
              <a:rPr lang="en-US" sz="2400" b="1" dirty="0" smtClean="0"/>
              <a:t>more likely to suffer from unintentional injury</a:t>
            </a:r>
            <a:endParaRPr lang="en-US" sz="2400" b="1" dirty="0" smtClean="0">
              <a:solidFill>
                <a:schemeClr val="tx1">
                  <a:lumMod val="75000"/>
                  <a:lumOff val="25000"/>
                </a:schemeClr>
              </a:solidFill>
            </a:endParaRPr>
          </a:p>
          <a:p>
            <a:pPr marL="0" lvl="1" indent="0">
              <a:buNone/>
            </a:pPr>
            <a:endParaRPr lang="en-US" sz="800" b="1" dirty="0" smtClean="0">
              <a:solidFill>
                <a:schemeClr val="accent3">
                  <a:lumMod val="50000"/>
                </a:schemeClr>
              </a:solidFill>
            </a:endParaRPr>
          </a:p>
          <a:p>
            <a:pPr marL="0" lvl="1" indent="0">
              <a:buNone/>
            </a:pPr>
            <a:r>
              <a:rPr lang="en-US" sz="2400" b="1" dirty="0" smtClean="0">
                <a:solidFill>
                  <a:schemeClr val="accent3">
                    <a:lumMod val="50000"/>
                  </a:schemeClr>
                </a:solidFill>
              </a:rPr>
              <a:t>less likely to follow instructions</a:t>
            </a:r>
          </a:p>
          <a:p>
            <a:pPr marL="0" lvl="1" indent="0">
              <a:buNone/>
            </a:pPr>
            <a:endParaRPr lang="en-US" sz="800" b="1" dirty="0" smtClean="0"/>
          </a:p>
          <a:p>
            <a:pPr marL="0" lvl="1" indent="0">
              <a:buNone/>
            </a:pPr>
            <a:r>
              <a:rPr lang="en-US" sz="2400" b="1" dirty="0" smtClean="0"/>
              <a:t>less likely to learn academic concepts</a:t>
            </a:r>
          </a:p>
          <a:p>
            <a:pPr marL="0" lvl="1" indent="0">
              <a:buNone/>
            </a:pPr>
            <a:endParaRPr lang="en-US" sz="800" b="1" dirty="0" smtClean="0">
              <a:solidFill>
                <a:schemeClr val="accent3">
                  <a:lumMod val="50000"/>
                </a:schemeClr>
              </a:solidFill>
            </a:endParaRPr>
          </a:p>
          <a:p>
            <a:pPr marL="0" lvl="1" indent="0">
              <a:buNone/>
            </a:pPr>
            <a:r>
              <a:rPr lang="en-US" sz="2400" b="1" dirty="0" smtClean="0">
                <a:solidFill>
                  <a:schemeClr val="accent3">
                    <a:lumMod val="50000"/>
                  </a:schemeClr>
                </a:solidFill>
              </a:rPr>
              <a:t>more likely to engage in problem behavior</a:t>
            </a:r>
          </a:p>
          <a:p>
            <a:pPr marL="0" lvl="1" indent="0">
              <a:buNone/>
            </a:pPr>
            <a:r>
              <a:rPr lang="en-US" sz="2400" b="1" dirty="0">
                <a:solidFill>
                  <a:schemeClr val="accent3">
                    <a:lumMod val="50000"/>
                  </a:schemeClr>
                </a:solidFill>
              </a:rPr>
              <a:t>	</a:t>
            </a:r>
            <a:r>
              <a:rPr lang="en-US" sz="2000" b="1" dirty="0" smtClean="0">
                <a:solidFill>
                  <a:schemeClr val="accent3">
                    <a:lumMod val="50000"/>
                  </a:schemeClr>
                </a:solidFill>
              </a:rPr>
              <a:t>(meltdowns, self-injury, aggression, stereotypy)</a:t>
            </a:r>
          </a:p>
        </p:txBody>
      </p:sp>
    </p:spTree>
    <p:extLst>
      <p:ext uri="{BB962C8B-B14F-4D97-AF65-F5344CB8AC3E}">
        <p14:creationId xmlns:p14="http://schemas.microsoft.com/office/powerpoint/2010/main" val="10072765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12" end="12"/>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13" end="1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print"/>
          <a:srcRect t="44042" b="17979"/>
          <a:stretch>
            <a:fillRect/>
          </a:stretch>
        </p:blipFill>
        <p:spPr bwMode="auto">
          <a:xfrm>
            <a:off x="578231" y="304800"/>
            <a:ext cx="8032369" cy="6400800"/>
          </a:xfrm>
          <a:prstGeom prst="rect">
            <a:avLst/>
          </a:prstGeom>
          <a:noFill/>
          <a:ln w="9525">
            <a:noFill/>
            <a:miter lim="800000"/>
            <a:headEnd/>
            <a:tailEnd/>
          </a:ln>
        </p:spPr>
      </p:pic>
      <p:sp>
        <p:nvSpPr>
          <p:cNvPr id="3" name="Rectangle 2"/>
          <p:cNvSpPr/>
          <p:nvPr/>
        </p:nvSpPr>
        <p:spPr>
          <a:xfrm>
            <a:off x="4724400" y="435935"/>
            <a:ext cx="3581400" cy="52324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4" name="Rectangle 3"/>
          <p:cNvSpPr/>
          <p:nvPr/>
        </p:nvSpPr>
        <p:spPr>
          <a:xfrm>
            <a:off x="5334000" y="5456865"/>
            <a:ext cx="2819400" cy="63913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5" name="TextBox 4"/>
          <p:cNvSpPr txBox="1"/>
          <p:nvPr/>
        </p:nvSpPr>
        <p:spPr>
          <a:xfrm>
            <a:off x="4839585" y="660990"/>
            <a:ext cx="3657600" cy="2308324"/>
          </a:xfrm>
          <a:prstGeom prst="rect">
            <a:avLst/>
          </a:prstGeom>
          <a:noFill/>
        </p:spPr>
        <p:txBody>
          <a:bodyPr wrap="square" rtlCol="0">
            <a:spAutoFit/>
          </a:bodyPr>
          <a:lstStyle/>
          <a:p>
            <a:r>
              <a:rPr lang="en-US" sz="2400" b="1" dirty="0" smtClean="0">
                <a:solidFill>
                  <a:schemeClr val="bg1"/>
                </a:solidFill>
                <a:latin typeface="Times New Roman" pitchFamily="18" charset="0"/>
                <a:cs typeface="Times New Roman" pitchFamily="18" charset="0"/>
              </a:rPr>
              <a:t>Precursor</a:t>
            </a:r>
            <a:r>
              <a:rPr lang="en-US" sz="2400" dirty="0" smtClean="0">
                <a:solidFill>
                  <a:schemeClr val="bg1"/>
                </a:solidFill>
                <a:latin typeface="Times New Roman" pitchFamily="18" charset="0"/>
                <a:cs typeface="Times New Roman" pitchFamily="18" charset="0"/>
              </a:rPr>
              <a:t> = </a:t>
            </a:r>
            <a:r>
              <a:rPr lang="en-US" sz="2400" dirty="0" smtClean="0">
                <a:solidFill>
                  <a:schemeClr val="bg1">
                    <a:lumMod val="60000"/>
                    <a:lumOff val="40000"/>
                  </a:schemeClr>
                </a:solidFill>
                <a:latin typeface="Times New Roman" pitchFamily="18" charset="0"/>
                <a:cs typeface="Times New Roman" pitchFamily="18" charset="0"/>
              </a:rPr>
              <a:t>Responding effectively to one’s name </a:t>
            </a:r>
            <a:r>
              <a:rPr lang="en-US" sz="2400" dirty="0" smtClean="0">
                <a:solidFill>
                  <a:schemeClr val="bg1"/>
                </a:solidFill>
                <a:latin typeface="Times New Roman" pitchFamily="18" charset="0"/>
                <a:cs typeface="Times New Roman" pitchFamily="18" charset="0"/>
              </a:rPr>
              <a:t>= stopping activity, looking at teacher, saying, “Yes,” and waiting until teacher says something. </a:t>
            </a:r>
            <a:endParaRPr lang="en-US" sz="2400" dirty="0">
              <a:solidFill>
                <a:schemeClr val="bg1"/>
              </a:solidFill>
              <a:latin typeface="Times New Roman" pitchFamily="18" charset="0"/>
              <a:cs typeface="Times New Roman" pitchFamily="18" charset="0"/>
            </a:endParaRPr>
          </a:p>
        </p:txBody>
      </p:sp>
      <p:sp>
        <p:nvSpPr>
          <p:cNvPr id="6" name="TextBox 5"/>
          <p:cNvSpPr txBox="1"/>
          <p:nvPr/>
        </p:nvSpPr>
        <p:spPr>
          <a:xfrm>
            <a:off x="4834270" y="3969603"/>
            <a:ext cx="3657600" cy="830997"/>
          </a:xfrm>
          <a:prstGeom prst="rect">
            <a:avLst/>
          </a:prstGeom>
          <a:noFill/>
        </p:spPr>
        <p:txBody>
          <a:bodyPr wrap="square" rtlCol="0">
            <a:spAutoFit/>
          </a:bodyPr>
          <a:lstStyle/>
          <a:p>
            <a:r>
              <a:rPr lang="en-US" sz="2400" b="1" dirty="0" smtClean="0">
                <a:solidFill>
                  <a:schemeClr val="bg1"/>
                </a:solidFill>
                <a:latin typeface="Times New Roman" pitchFamily="18" charset="0"/>
                <a:cs typeface="Times New Roman" pitchFamily="18" charset="0"/>
              </a:rPr>
              <a:t>Compliance</a:t>
            </a:r>
            <a:r>
              <a:rPr lang="en-US" sz="2400" dirty="0" smtClean="0">
                <a:solidFill>
                  <a:schemeClr val="bg1"/>
                </a:solidFill>
                <a:latin typeface="Times New Roman" pitchFamily="18" charset="0"/>
                <a:cs typeface="Times New Roman" pitchFamily="18" charset="0"/>
              </a:rPr>
              <a:t> = </a:t>
            </a:r>
            <a:r>
              <a:rPr lang="en-US" sz="2400" dirty="0" smtClean="0">
                <a:solidFill>
                  <a:schemeClr val="bg1">
                    <a:lumMod val="60000"/>
                    <a:lumOff val="40000"/>
                  </a:schemeClr>
                </a:solidFill>
                <a:latin typeface="Times New Roman" pitchFamily="18" charset="0"/>
                <a:cs typeface="Times New Roman" pitchFamily="18" charset="0"/>
              </a:rPr>
              <a:t>completing an instruction within 6 s</a:t>
            </a:r>
            <a:endParaRPr lang="en-US" sz="2400" dirty="0">
              <a:solidFill>
                <a:schemeClr val="bg1">
                  <a:lumMod val="60000"/>
                  <a:lumOff val="40000"/>
                </a:schemeClr>
              </a:solidFill>
              <a:latin typeface="Times New Roman" pitchFamily="18" charset="0"/>
              <a:cs typeface="Times New Roman" pitchFamily="18" charset="0"/>
            </a:endParaRPr>
          </a:p>
        </p:txBody>
      </p:sp>
    </p:spTree>
    <p:extLst>
      <p:ext uri="{BB962C8B-B14F-4D97-AF65-F5344CB8AC3E}">
        <p14:creationId xmlns:p14="http://schemas.microsoft.com/office/powerpoint/2010/main" val="1081886856"/>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print"/>
          <a:srcRect t="44042" b="17979"/>
          <a:stretch>
            <a:fillRect/>
          </a:stretch>
        </p:blipFill>
        <p:spPr bwMode="auto">
          <a:xfrm>
            <a:off x="578231" y="304800"/>
            <a:ext cx="8032369" cy="6400800"/>
          </a:xfrm>
          <a:prstGeom prst="rect">
            <a:avLst/>
          </a:prstGeom>
          <a:noFill/>
          <a:ln w="9525">
            <a:noFill/>
            <a:miter lim="800000"/>
            <a:headEnd/>
            <a:tailEnd/>
          </a:ln>
        </p:spPr>
      </p:pic>
      <p:sp>
        <p:nvSpPr>
          <p:cNvPr id="3" name="Rectangle 2"/>
          <p:cNvSpPr/>
          <p:nvPr/>
        </p:nvSpPr>
        <p:spPr>
          <a:xfrm>
            <a:off x="4834270" y="3124200"/>
            <a:ext cx="3429000" cy="24384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Tree>
    <p:extLst>
      <p:ext uri="{BB962C8B-B14F-4D97-AF65-F5344CB8AC3E}">
        <p14:creationId xmlns:p14="http://schemas.microsoft.com/office/powerpoint/2010/main" val="1660115433"/>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print"/>
          <a:srcRect t="44042" b="17979"/>
          <a:stretch>
            <a:fillRect/>
          </a:stretch>
        </p:blipFill>
        <p:spPr bwMode="auto">
          <a:xfrm>
            <a:off x="578231" y="304800"/>
            <a:ext cx="8032369" cy="6400800"/>
          </a:xfrm>
          <a:prstGeom prst="rect">
            <a:avLst/>
          </a:prstGeom>
          <a:noFill/>
          <a:ln w="9525">
            <a:noFill/>
            <a:miter lim="800000"/>
            <a:headEnd/>
            <a:tailEnd/>
          </a:ln>
        </p:spPr>
      </p:pic>
    </p:spTree>
    <p:extLst>
      <p:ext uri="{BB962C8B-B14F-4D97-AF65-F5344CB8AC3E}">
        <p14:creationId xmlns:p14="http://schemas.microsoft.com/office/powerpoint/2010/main" val="2096643342"/>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52400"/>
            <a:ext cx="9144000" cy="1295400"/>
          </a:xfrm>
        </p:spPr>
        <p:txBody>
          <a:bodyPr>
            <a:noAutofit/>
          </a:bodyPr>
          <a:lstStyle/>
          <a:p>
            <a:r>
              <a:rPr lang="en-US" sz="3600" b="1" dirty="0" smtClean="0"/>
              <a:t>Nighttime Noncompliance Considerations</a:t>
            </a:r>
            <a:endParaRPr lang="en-US" sz="3600" b="1" dirty="0"/>
          </a:p>
        </p:txBody>
      </p:sp>
      <p:sp>
        <p:nvSpPr>
          <p:cNvPr id="3" name="Content Placeholder 2"/>
          <p:cNvSpPr>
            <a:spLocks noGrp="1"/>
          </p:cNvSpPr>
          <p:nvPr>
            <p:ph idx="1"/>
          </p:nvPr>
        </p:nvSpPr>
        <p:spPr>
          <a:xfrm>
            <a:off x="304800" y="1295400"/>
            <a:ext cx="8458200" cy="5257800"/>
          </a:xfrm>
        </p:spPr>
        <p:txBody>
          <a:bodyPr>
            <a:normAutofit/>
          </a:bodyPr>
          <a:lstStyle/>
          <a:p>
            <a:pPr>
              <a:buNone/>
            </a:pPr>
            <a:r>
              <a:rPr lang="en-US" sz="2400" b="1" dirty="0" smtClean="0"/>
              <a:t>Tendency to not follow instructions or resist guidance to, for example, put on PJs, brush teeth, or get in bed</a:t>
            </a:r>
          </a:p>
          <a:p>
            <a:pPr>
              <a:buNone/>
            </a:pPr>
            <a:endParaRPr lang="en-US" sz="1300" i="1" u="sng" dirty="0" smtClean="0"/>
          </a:p>
          <a:p>
            <a:pPr>
              <a:buNone/>
            </a:pPr>
            <a:r>
              <a:rPr lang="en-US" sz="2400" b="1" i="1" u="sng" dirty="0" smtClean="0">
                <a:solidFill>
                  <a:srgbClr val="005024"/>
                </a:solidFill>
              </a:rPr>
              <a:t>Solutions:</a:t>
            </a:r>
          </a:p>
          <a:p>
            <a:r>
              <a:rPr lang="en-US" sz="2400" b="1" dirty="0" smtClean="0">
                <a:solidFill>
                  <a:srgbClr val="005024"/>
                </a:solidFill>
              </a:rPr>
              <a:t>Start routine just prior to natural sleep phase</a:t>
            </a:r>
          </a:p>
          <a:p>
            <a:endParaRPr lang="en-US" sz="800" b="1" dirty="0" smtClean="0">
              <a:solidFill>
                <a:srgbClr val="005024"/>
              </a:solidFill>
            </a:endParaRPr>
          </a:p>
          <a:p>
            <a:pPr>
              <a:spcBef>
                <a:spcPts val="0"/>
              </a:spcBef>
            </a:pPr>
            <a:r>
              <a:rPr lang="en-US" sz="2400" b="1" dirty="0" smtClean="0">
                <a:solidFill>
                  <a:srgbClr val="005024"/>
                </a:solidFill>
              </a:rPr>
              <a:t>Promote instruction following during the day</a:t>
            </a:r>
          </a:p>
          <a:p>
            <a:pPr lvl="1">
              <a:spcBef>
                <a:spcPts val="0"/>
              </a:spcBef>
            </a:pPr>
            <a:r>
              <a:rPr lang="en-US" sz="2000" b="1" i="1" dirty="0" smtClean="0">
                <a:solidFill>
                  <a:schemeClr val="tx1">
                    <a:lumMod val="65000"/>
                    <a:lumOff val="35000"/>
                  </a:schemeClr>
                </a:solidFill>
              </a:rPr>
              <a:t>See steps on handout</a:t>
            </a:r>
          </a:p>
          <a:p>
            <a:pPr lvl="1">
              <a:spcBef>
                <a:spcPts val="0"/>
              </a:spcBef>
              <a:buNone/>
            </a:pPr>
            <a:endParaRPr lang="en-US" sz="800" b="1" dirty="0" smtClean="0">
              <a:solidFill>
                <a:srgbClr val="005024"/>
              </a:solidFill>
            </a:endParaRPr>
          </a:p>
          <a:p>
            <a:r>
              <a:rPr lang="en-US" sz="2400" b="1" dirty="0" smtClean="0">
                <a:solidFill>
                  <a:srgbClr val="005024"/>
                </a:solidFill>
              </a:rPr>
              <a:t>Arrange big discrepancy in consequences for compliance vs. noncompliance to routine</a:t>
            </a:r>
          </a:p>
          <a:p>
            <a:pPr lvl="1"/>
            <a:r>
              <a:rPr lang="en-US" sz="1800" b="1" dirty="0" smtClean="0"/>
              <a:t>Avoid DRA with extinction</a:t>
            </a:r>
          </a:p>
        </p:txBody>
      </p:sp>
    </p:spTree>
    <p:extLst>
      <p:ext uri="{BB962C8B-B14F-4D97-AF65-F5344CB8AC3E}">
        <p14:creationId xmlns:p14="http://schemas.microsoft.com/office/powerpoint/2010/main" val="35246351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3">
                                            <p:txEl>
                                              <p:pRg st="5" end="5"/>
                                            </p:txEl>
                                          </p:spTgt>
                                        </p:tgtEl>
                                        <p:attrNameLst>
                                          <p:attrName>style.visibility</p:attrName>
                                        </p:attrNameLst>
                                      </p:cBhvr>
                                      <p:to>
                                        <p:strVal val="visible"/>
                                      </p:to>
                                    </p:set>
                                    <p:animEffect transition="in" filter="box(in)">
                                      <p:cBhvr>
                                        <p:cTn id="7" dur="500"/>
                                        <p:tgtEl>
                                          <p:spTgt spid="3">
                                            <p:txEl>
                                              <p:pRg st="5" end="5"/>
                                            </p:txEl>
                                          </p:spTgt>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nodeType="clickEffect">
                                  <p:stCondLst>
                                    <p:cond delay="0"/>
                                  </p:stCondLst>
                                  <p:childTnLst>
                                    <p:set>
                                      <p:cBhvr>
                                        <p:cTn id="11" dur="1" fill="hold">
                                          <p:stCondLst>
                                            <p:cond delay="0"/>
                                          </p:stCondLst>
                                        </p:cTn>
                                        <p:tgtEl>
                                          <p:spTgt spid="3">
                                            <p:txEl>
                                              <p:pRg st="6" end="6"/>
                                            </p:txEl>
                                          </p:spTgt>
                                        </p:tgtEl>
                                        <p:attrNameLst>
                                          <p:attrName>style.visibility</p:attrName>
                                        </p:attrNameLst>
                                      </p:cBhvr>
                                      <p:to>
                                        <p:strVal val="visible"/>
                                      </p:to>
                                    </p:set>
                                    <p:animEffect transition="in" filter="box(in)">
                                      <p:cBhvr>
                                        <p:cTn id="12" dur="500"/>
                                        <p:tgtEl>
                                          <p:spTgt spid="3">
                                            <p:txEl>
                                              <p:pRg st="6" end="6"/>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nodeType="clickEffect">
                                  <p:stCondLst>
                                    <p:cond delay="0"/>
                                  </p:stCondLst>
                                  <p:childTnLst>
                                    <p:set>
                                      <p:cBhvr>
                                        <p:cTn id="16" dur="1" fill="hold">
                                          <p:stCondLst>
                                            <p:cond delay="0"/>
                                          </p:stCondLst>
                                        </p:cTn>
                                        <p:tgtEl>
                                          <p:spTgt spid="3">
                                            <p:txEl>
                                              <p:pRg st="8" end="8"/>
                                            </p:txEl>
                                          </p:spTgt>
                                        </p:tgtEl>
                                        <p:attrNameLst>
                                          <p:attrName>style.visibility</p:attrName>
                                        </p:attrNameLst>
                                      </p:cBhvr>
                                      <p:to>
                                        <p:strVal val="visible"/>
                                      </p:to>
                                    </p:set>
                                    <p:animEffect transition="in" filter="box(in)">
                                      <p:cBhvr>
                                        <p:cTn id="17" dur="500"/>
                                        <p:tgtEl>
                                          <p:spTgt spid="3">
                                            <p:txEl>
                                              <p:pRg st="8" end="8"/>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4" presetClass="entr" presetSubtype="16" fill="hold" nodeType="clickEffect">
                                  <p:stCondLst>
                                    <p:cond delay="0"/>
                                  </p:stCondLst>
                                  <p:childTnLst>
                                    <p:set>
                                      <p:cBhvr>
                                        <p:cTn id="21" dur="1" fill="hold">
                                          <p:stCondLst>
                                            <p:cond delay="0"/>
                                          </p:stCondLst>
                                        </p:cTn>
                                        <p:tgtEl>
                                          <p:spTgt spid="3">
                                            <p:txEl>
                                              <p:pRg st="9" end="9"/>
                                            </p:txEl>
                                          </p:spTgt>
                                        </p:tgtEl>
                                        <p:attrNameLst>
                                          <p:attrName>style.visibility</p:attrName>
                                        </p:attrNameLst>
                                      </p:cBhvr>
                                      <p:to>
                                        <p:strVal val="visible"/>
                                      </p:to>
                                    </p:set>
                                    <p:animEffect transition="in" filter="box(in)">
                                      <p:cBhvr>
                                        <p:cTn id="22" dur="500"/>
                                        <p:tgtEl>
                                          <p:spTgt spid="3">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152400"/>
            <a:ext cx="8686800" cy="1295400"/>
          </a:xfrm>
        </p:spPr>
        <p:txBody>
          <a:bodyPr>
            <a:noAutofit/>
          </a:bodyPr>
          <a:lstStyle/>
          <a:p>
            <a:r>
              <a:rPr lang="en-US" sz="3600" b="1" dirty="0" smtClean="0"/>
              <a:t>Step 4:</a:t>
            </a:r>
            <a:br>
              <a:rPr lang="en-US" sz="3600" b="1" dirty="0" smtClean="0"/>
            </a:br>
            <a:r>
              <a:rPr lang="en-US" sz="3600" b="1" dirty="0" smtClean="0"/>
              <a:t>Optimize Sleep Dependencies</a:t>
            </a:r>
            <a:endParaRPr lang="en-US" sz="3600" b="1" dirty="0"/>
          </a:p>
        </p:txBody>
      </p:sp>
      <p:sp>
        <p:nvSpPr>
          <p:cNvPr id="3" name="Content Placeholder 2"/>
          <p:cNvSpPr>
            <a:spLocks noGrp="1"/>
          </p:cNvSpPr>
          <p:nvPr>
            <p:ph idx="1"/>
          </p:nvPr>
        </p:nvSpPr>
        <p:spPr>
          <a:xfrm>
            <a:off x="457200" y="2057400"/>
            <a:ext cx="8229600" cy="4572000"/>
          </a:xfrm>
        </p:spPr>
        <p:txBody>
          <a:bodyPr>
            <a:normAutofit/>
          </a:bodyPr>
          <a:lstStyle/>
          <a:p>
            <a:pPr marL="0" indent="0" algn="ctr">
              <a:buNone/>
            </a:pPr>
            <a:r>
              <a:rPr lang="en-US" b="1" dirty="0" smtClean="0">
                <a:solidFill>
                  <a:srgbClr val="005024"/>
                </a:solidFill>
              </a:rPr>
              <a:t>Transitioning from </a:t>
            </a:r>
          </a:p>
          <a:p>
            <a:pPr marL="0" indent="0" algn="ctr">
              <a:buNone/>
            </a:pPr>
            <a:r>
              <a:rPr lang="en-US" b="1" dirty="0" smtClean="0">
                <a:solidFill>
                  <a:srgbClr val="005024"/>
                </a:solidFill>
              </a:rPr>
              <a:t>behavioral quietude to sleep </a:t>
            </a:r>
          </a:p>
          <a:p>
            <a:pPr marL="0" indent="0" algn="ctr">
              <a:buNone/>
            </a:pPr>
            <a:r>
              <a:rPr lang="en-US" b="1" dirty="0" smtClean="0">
                <a:solidFill>
                  <a:srgbClr val="005024"/>
                </a:solidFill>
              </a:rPr>
              <a:t>depends on stimuli associated with falling asleep</a:t>
            </a:r>
          </a:p>
          <a:p>
            <a:pPr marL="0" indent="0">
              <a:buNone/>
            </a:pPr>
            <a:endParaRPr lang="en-US" sz="1600" b="1" dirty="0" smtClean="0"/>
          </a:p>
        </p:txBody>
      </p:sp>
    </p:spTree>
    <p:extLst>
      <p:ext uri="{BB962C8B-B14F-4D97-AF65-F5344CB8AC3E}">
        <p14:creationId xmlns:p14="http://schemas.microsoft.com/office/powerpoint/2010/main" val="3346805013"/>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Documents and Settings\ghanley\Desktop\Active Projects\Sleep Materials\Scanned charts\Sleep chart 2 - bw 001.jpg"/>
          <p:cNvPicPr>
            <a:picLocks noChangeAspect="1" noChangeArrowheads="1"/>
          </p:cNvPicPr>
          <p:nvPr/>
        </p:nvPicPr>
        <p:blipFill>
          <a:blip r:embed="rId3" cstate="print"/>
          <a:srcRect/>
          <a:stretch>
            <a:fillRect/>
          </a:stretch>
        </p:blipFill>
        <p:spPr bwMode="auto">
          <a:xfrm>
            <a:off x="-76200" y="381000"/>
            <a:ext cx="9217152" cy="5939942"/>
          </a:xfrm>
          <a:prstGeom prst="rect">
            <a:avLst/>
          </a:prstGeom>
          <a:noFill/>
        </p:spPr>
      </p:pic>
      <p:sp>
        <p:nvSpPr>
          <p:cNvPr id="17" name="Rectangle 16"/>
          <p:cNvSpPr/>
          <p:nvPr/>
        </p:nvSpPr>
        <p:spPr>
          <a:xfrm>
            <a:off x="-609600" y="49428"/>
            <a:ext cx="9753600" cy="2057400"/>
          </a:xfrm>
          <a:prstGeom prst="rect">
            <a:avLst/>
          </a:prstGeom>
          <a:solidFill>
            <a:schemeClr val="bg1"/>
          </a:solidFill>
          <a:ln>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dirty="0"/>
          </a:p>
        </p:txBody>
      </p:sp>
      <p:sp>
        <p:nvSpPr>
          <p:cNvPr id="4" name="Rectangle 3"/>
          <p:cNvSpPr/>
          <p:nvPr/>
        </p:nvSpPr>
        <p:spPr>
          <a:xfrm>
            <a:off x="2209800" y="1920766"/>
            <a:ext cx="381000" cy="1219200"/>
          </a:xfrm>
          <a:prstGeom prst="rect">
            <a:avLst/>
          </a:prstGeom>
          <a:solidFill>
            <a:schemeClr val="bg1"/>
          </a:solidFill>
          <a:ln>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dirty="0"/>
          </a:p>
        </p:txBody>
      </p:sp>
      <p:sp>
        <p:nvSpPr>
          <p:cNvPr id="5" name="Rectangle 4"/>
          <p:cNvSpPr/>
          <p:nvPr/>
        </p:nvSpPr>
        <p:spPr>
          <a:xfrm>
            <a:off x="5867400" y="3683872"/>
            <a:ext cx="2895600" cy="415162"/>
          </a:xfrm>
          <a:prstGeom prst="rect">
            <a:avLst/>
          </a:prstGeom>
          <a:solidFill>
            <a:schemeClr val="bg1"/>
          </a:solidFill>
          <a:ln>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dirty="0"/>
          </a:p>
        </p:txBody>
      </p:sp>
      <p:sp>
        <p:nvSpPr>
          <p:cNvPr id="6" name="Rectangle 5"/>
          <p:cNvSpPr/>
          <p:nvPr/>
        </p:nvSpPr>
        <p:spPr>
          <a:xfrm>
            <a:off x="6413936" y="2772102"/>
            <a:ext cx="228600" cy="990600"/>
          </a:xfrm>
          <a:prstGeom prst="rect">
            <a:avLst/>
          </a:prstGeom>
          <a:solidFill>
            <a:schemeClr val="bg1"/>
          </a:solidFill>
          <a:ln>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dirty="0"/>
          </a:p>
        </p:txBody>
      </p:sp>
      <p:sp>
        <p:nvSpPr>
          <p:cNvPr id="7" name="Rectangle 6"/>
          <p:cNvSpPr/>
          <p:nvPr/>
        </p:nvSpPr>
        <p:spPr>
          <a:xfrm>
            <a:off x="7467600" y="2766842"/>
            <a:ext cx="228600" cy="990600"/>
          </a:xfrm>
          <a:prstGeom prst="rect">
            <a:avLst/>
          </a:prstGeom>
          <a:solidFill>
            <a:schemeClr val="bg1"/>
          </a:solidFill>
          <a:ln>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dirty="0"/>
          </a:p>
        </p:txBody>
      </p:sp>
      <p:sp>
        <p:nvSpPr>
          <p:cNvPr id="8" name="Rectangle 7"/>
          <p:cNvSpPr/>
          <p:nvPr/>
        </p:nvSpPr>
        <p:spPr>
          <a:xfrm>
            <a:off x="8534400" y="2777362"/>
            <a:ext cx="76200" cy="990600"/>
          </a:xfrm>
          <a:prstGeom prst="rect">
            <a:avLst/>
          </a:prstGeom>
          <a:solidFill>
            <a:schemeClr val="bg1"/>
          </a:solidFill>
          <a:ln>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dirty="0"/>
          </a:p>
        </p:txBody>
      </p:sp>
      <p:sp>
        <p:nvSpPr>
          <p:cNvPr id="9" name="Title 1"/>
          <p:cNvSpPr>
            <a:spLocks noGrp="1"/>
          </p:cNvSpPr>
          <p:nvPr>
            <p:ph type="title"/>
          </p:nvPr>
        </p:nvSpPr>
        <p:spPr>
          <a:xfrm>
            <a:off x="0" y="152400"/>
            <a:ext cx="9144000" cy="1600200"/>
          </a:xfrm>
        </p:spPr>
        <p:txBody>
          <a:bodyPr>
            <a:noAutofit/>
          </a:bodyPr>
          <a:lstStyle/>
          <a:p>
            <a:r>
              <a:rPr lang="en-US" sz="2400" b="1" dirty="0" smtClean="0"/>
              <a:t>Stimuli that set the occasion for sleep must be there through the night because children wake up often during the night</a:t>
            </a:r>
            <a:endParaRPr lang="en-US" sz="2400" b="1" dirty="0"/>
          </a:p>
        </p:txBody>
      </p:sp>
      <p:sp>
        <p:nvSpPr>
          <p:cNvPr id="11" name="Oval 10"/>
          <p:cNvSpPr/>
          <p:nvPr/>
        </p:nvSpPr>
        <p:spPr>
          <a:xfrm>
            <a:off x="2995863" y="1905000"/>
            <a:ext cx="152400" cy="152400"/>
          </a:xfrm>
          <a:prstGeom prst="ellipse">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Oval 11"/>
          <p:cNvSpPr/>
          <p:nvPr/>
        </p:nvSpPr>
        <p:spPr>
          <a:xfrm>
            <a:off x="3733800" y="1905000"/>
            <a:ext cx="152400" cy="152400"/>
          </a:xfrm>
          <a:prstGeom prst="ellipse">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Oval 12"/>
          <p:cNvSpPr/>
          <p:nvPr/>
        </p:nvSpPr>
        <p:spPr>
          <a:xfrm>
            <a:off x="5257800" y="1905000"/>
            <a:ext cx="152400" cy="152400"/>
          </a:xfrm>
          <a:prstGeom prst="ellipse">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Oval 13"/>
          <p:cNvSpPr/>
          <p:nvPr/>
        </p:nvSpPr>
        <p:spPr>
          <a:xfrm>
            <a:off x="6124074" y="1905000"/>
            <a:ext cx="152400" cy="152400"/>
          </a:xfrm>
          <a:prstGeom prst="ellipse">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Oval 14"/>
          <p:cNvSpPr/>
          <p:nvPr/>
        </p:nvSpPr>
        <p:spPr>
          <a:xfrm>
            <a:off x="6605337" y="1905000"/>
            <a:ext cx="152400" cy="152400"/>
          </a:xfrm>
          <a:prstGeom prst="ellipse">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Oval 15"/>
          <p:cNvSpPr/>
          <p:nvPr/>
        </p:nvSpPr>
        <p:spPr>
          <a:xfrm>
            <a:off x="6829926" y="1905000"/>
            <a:ext cx="152400" cy="152400"/>
          </a:xfrm>
          <a:prstGeom prst="ellipse">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Oval 17"/>
          <p:cNvSpPr/>
          <p:nvPr/>
        </p:nvSpPr>
        <p:spPr>
          <a:xfrm>
            <a:off x="7620000" y="1905000"/>
            <a:ext cx="152400" cy="152400"/>
          </a:xfrm>
          <a:prstGeom prst="ellipse">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Oval 18"/>
          <p:cNvSpPr/>
          <p:nvPr/>
        </p:nvSpPr>
        <p:spPr>
          <a:xfrm>
            <a:off x="7848600" y="1905000"/>
            <a:ext cx="152400" cy="152400"/>
          </a:xfrm>
          <a:prstGeom prst="ellipse">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Oval 19"/>
          <p:cNvSpPr/>
          <p:nvPr/>
        </p:nvSpPr>
        <p:spPr>
          <a:xfrm>
            <a:off x="8382000" y="1905000"/>
            <a:ext cx="152400" cy="152400"/>
          </a:xfrm>
          <a:prstGeom prst="ellipse">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Oval 20"/>
          <p:cNvSpPr/>
          <p:nvPr/>
        </p:nvSpPr>
        <p:spPr>
          <a:xfrm>
            <a:off x="8686800" y="1905000"/>
            <a:ext cx="152400" cy="152400"/>
          </a:xfrm>
          <a:prstGeom prst="ellipse">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Rectangle 21"/>
          <p:cNvSpPr/>
          <p:nvPr/>
        </p:nvSpPr>
        <p:spPr>
          <a:xfrm>
            <a:off x="3991896" y="975852"/>
            <a:ext cx="1295400" cy="381000"/>
          </a:xfrm>
          <a:prstGeom prst="rect">
            <a:avLst/>
          </a:prstGeom>
          <a:solidFill>
            <a:srgbClr val="FFFF00">
              <a:alpha val="23000"/>
            </a:srgbClr>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993286173"/>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152400"/>
            <a:ext cx="8686800" cy="1295400"/>
          </a:xfrm>
        </p:spPr>
        <p:txBody>
          <a:bodyPr>
            <a:noAutofit/>
          </a:bodyPr>
          <a:lstStyle/>
          <a:p>
            <a:r>
              <a:rPr lang="en-US" sz="3600" b="1" dirty="0" smtClean="0"/>
              <a:t>Optimizing</a:t>
            </a:r>
            <a:r>
              <a:rPr lang="en-US" sz="3600" i="1" dirty="0" smtClean="0"/>
              <a:t> </a:t>
            </a:r>
            <a:r>
              <a:rPr lang="en-US" sz="3600" b="1" dirty="0" smtClean="0"/>
              <a:t>Sleep Dependencies</a:t>
            </a:r>
            <a:endParaRPr lang="en-US" sz="3600" b="1" dirty="0"/>
          </a:p>
        </p:txBody>
      </p:sp>
      <p:sp>
        <p:nvSpPr>
          <p:cNvPr id="3" name="Content Placeholder 2"/>
          <p:cNvSpPr>
            <a:spLocks noGrp="1"/>
          </p:cNvSpPr>
          <p:nvPr>
            <p:ph idx="1"/>
          </p:nvPr>
        </p:nvSpPr>
        <p:spPr>
          <a:xfrm>
            <a:off x="457200" y="1447800"/>
            <a:ext cx="8229600" cy="5181600"/>
          </a:xfrm>
        </p:spPr>
        <p:txBody>
          <a:bodyPr>
            <a:normAutofit fontScale="92500" lnSpcReduction="10000"/>
          </a:bodyPr>
          <a:lstStyle/>
          <a:p>
            <a:pPr marL="0" indent="0">
              <a:buNone/>
            </a:pPr>
            <a:r>
              <a:rPr lang="en-US" sz="2600" b="1" dirty="0" smtClean="0">
                <a:solidFill>
                  <a:srgbClr val="005024"/>
                </a:solidFill>
              </a:rPr>
              <a:t>Transitioning from behavioral quietude to sleep depends on stimuli associated with falling asleep</a:t>
            </a:r>
          </a:p>
          <a:p>
            <a:endParaRPr lang="en-US" sz="1600" dirty="0" smtClean="0"/>
          </a:p>
          <a:p>
            <a:pPr>
              <a:buNone/>
            </a:pPr>
            <a:r>
              <a:rPr lang="en-US" sz="2600" b="1" i="1" u="sng" dirty="0" smtClean="0"/>
              <a:t>Problems:</a:t>
            </a:r>
          </a:p>
          <a:p>
            <a:pPr marL="0" indent="0">
              <a:buNone/>
            </a:pPr>
            <a:r>
              <a:rPr lang="en-US" sz="2400" b="1" dirty="0" smtClean="0"/>
              <a:t>Things that occasion sleep are not present when the child wakes up during the night = </a:t>
            </a:r>
            <a:r>
              <a:rPr lang="en-US" sz="2400" b="1" dirty="0" smtClean="0">
                <a:solidFill>
                  <a:srgbClr val="C00000"/>
                </a:solidFill>
              </a:rPr>
              <a:t>Night Awakenings</a:t>
            </a:r>
          </a:p>
          <a:p>
            <a:pPr marL="0" indent="0">
              <a:buNone/>
            </a:pPr>
            <a:endParaRPr lang="en-US" sz="2400" b="1" dirty="0" smtClean="0"/>
          </a:p>
          <a:p>
            <a:pPr marL="0" indent="0">
              <a:buNone/>
            </a:pPr>
            <a:r>
              <a:rPr lang="en-US" sz="2400" b="1" dirty="0" smtClean="0"/>
              <a:t>Things that occasion sleep are suddenly removed or inconsistently available = </a:t>
            </a:r>
            <a:r>
              <a:rPr lang="en-US" sz="2400" b="1" dirty="0" smtClean="0">
                <a:solidFill>
                  <a:srgbClr val="C00000"/>
                </a:solidFill>
              </a:rPr>
              <a:t>Sleep Onset Delay </a:t>
            </a:r>
            <a:r>
              <a:rPr lang="en-US" sz="2400" b="1" dirty="0" smtClean="0"/>
              <a:t>and possibly </a:t>
            </a:r>
            <a:r>
              <a:rPr lang="en-US" sz="2400" b="1" dirty="0" smtClean="0">
                <a:solidFill>
                  <a:srgbClr val="C00000"/>
                </a:solidFill>
              </a:rPr>
              <a:t>sleep interfering Behavior</a:t>
            </a:r>
          </a:p>
          <a:p>
            <a:pPr marL="0" indent="0">
              <a:buNone/>
            </a:pPr>
            <a:endParaRPr lang="en-US" sz="2400" b="1" dirty="0" smtClean="0"/>
          </a:p>
          <a:p>
            <a:pPr marL="0" indent="0">
              <a:buNone/>
            </a:pPr>
            <a:r>
              <a:rPr lang="en-US" sz="2400" b="1" i="1" dirty="0" smtClean="0"/>
              <a:t>Examples</a:t>
            </a:r>
            <a:r>
              <a:rPr lang="en-US" sz="2400" b="1" dirty="0" smtClean="0"/>
              <a:t>: </a:t>
            </a:r>
            <a:r>
              <a:rPr lang="en-US" sz="2400" b="1" dirty="0" smtClean="0">
                <a:solidFill>
                  <a:srgbClr val="C00000"/>
                </a:solidFill>
              </a:rPr>
              <a:t>TV, radio, books, bottles, “full belly,” presence of another person, being rocked or patted, lights, fallen stuffed animal or blanket</a:t>
            </a:r>
          </a:p>
          <a:p>
            <a:endParaRPr lang="en-US" sz="1600" dirty="0" smtClean="0"/>
          </a:p>
        </p:txBody>
      </p:sp>
    </p:spTree>
    <p:extLst>
      <p:ext uri="{BB962C8B-B14F-4D97-AF65-F5344CB8AC3E}">
        <p14:creationId xmlns:p14="http://schemas.microsoft.com/office/powerpoint/2010/main" val="26384204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152400"/>
            <a:ext cx="8610600" cy="990600"/>
          </a:xfrm>
        </p:spPr>
        <p:txBody>
          <a:bodyPr>
            <a:noAutofit/>
          </a:bodyPr>
          <a:lstStyle/>
          <a:p>
            <a:r>
              <a:rPr lang="en-US" sz="3600" b="1" dirty="0" smtClean="0"/>
              <a:t>Optimizing</a:t>
            </a:r>
            <a:r>
              <a:rPr lang="en-US" sz="3600" i="1" dirty="0" smtClean="0"/>
              <a:t> </a:t>
            </a:r>
            <a:r>
              <a:rPr lang="en-US" sz="3600" b="1" dirty="0" smtClean="0"/>
              <a:t>Sleep Dependencies</a:t>
            </a:r>
            <a:endParaRPr lang="en-US" sz="3600" b="1" dirty="0"/>
          </a:p>
        </p:txBody>
      </p:sp>
      <p:sp>
        <p:nvSpPr>
          <p:cNvPr id="3" name="Content Placeholder 2"/>
          <p:cNvSpPr>
            <a:spLocks noGrp="1"/>
          </p:cNvSpPr>
          <p:nvPr>
            <p:ph idx="1"/>
          </p:nvPr>
        </p:nvSpPr>
        <p:spPr>
          <a:xfrm>
            <a:off x="457200" y="1371600"/>
            <a:ext cx="8229600" cy="5181600"/>
          </a:xfrm>
        </p:spPr>
        <p:txBody>
          <a:bodyPr>
            <a:normAutofit/>
          </a:bodyPr>
          <a:lstStyle/>
          <a:p>
            <a:pPr marL="0" indent="0">
              <a:buNone/>
            </a:pPr>
            <a:r>
              <a:rPr lang="en-US" sz="2400" b="1" dirty="0" smtClean="0"/>
              <a:t>Occasion sleep with things that </a:t>
            </a:r>
          </a:p>
          <a:p>
            <a:pPr>
              <a:buNone/>
            </a:pPr>
            <a:r>
              <a:rPr lang="en-US" sz="2400" b="1" dirty="0" smtClean="0">
                <a:solidFill>
                  <a:srgbClr val="005024"/>
                </a:solidFill>
              </a:rPr>
              <a:t>	</a:t>
            </a:r>
          </a:p>
          <a:p>
            <a:pPr>
              <a:buNone/>
            </a:pPr>
            <a:r>
              <a:rPr lang="en-US" sz="2400" b="1" dirty="0">
                <a:solidFill>
                  <a:srgbClr val="005024"/>
                </a:solidFill>
              </a:rPr>
              <a:t>	</a:t>
            </a:r>
            <a:r>
              <a:rPr lang="en-US" sz="2400" b="1" dirty="0" smtClean="0">
                <a:solidFill>
                  <a:srgbClr val="005024"/>
                </a:solidFill>
              </a:rPr>
              <a:t>don’t require your presence, </a:t>
            </a:r>
          </a:p>
          <a:p>
            <a:pPr>
              <a:buNone/>
            </a:pPr>
            <a:endParaRPr lang="en-US" sz="2400" b="1" dirty="0" smtClean="0">
              <a:solidFill>
                <a:srgbClr val="005024"/>
              </a:solidFill>
            </a:endParaRPr>
          </a:p>
          <a:p>
            <a:pPr>
              <a:buNone/>
            </a:pPr>
            <a:r>
              <a:rPr lang="en-US" sz="2400" b="1" dirty="0">
                <a:solidFill>
                  <a:srgbClr val="005024"/>
                </a:solidFill>
              </a:rPr>
              <a:t>	</a:t>
            </a:r>
            <a:r>
              <a:rPr lang="en-US" sz="2400" b="1" dirty="0" smtClean="0">
                <a:solidFill>
                  <a:srgbClr val="005024"/>
                </a:solidFill>
              </a:rPr>
              <a:t>can be there in the middle of the night, and </a:t>
            </a:r>
          </a:p>
          <a:p>
            <a:pPr>
              <a:buNone/>
            </a:pPr>
            <a:endParaRPr lang="en-US" sz="2400" b="1" dirty="0" smtClean="0">
              <a:solidFill>
                <a:srgbClr val="005024"/>
              </a:solidFill>
            </a:endParaRPr>
          </a:p>
          <a:p>
            <a:pPr>
              <a:buNone/>
            </a:pPr>
            <a:r>
              <a:rPr lang="en-US" sz="2400" b="1" dirty="0">
                <a:solidFill>
                  <a:srgbClr val="005024"/>
                </a:solidFill>
              </a:rPr>
              <a:t>	</a:t>
            </a:r>
            <a:r>
              <a:rPr lang="en-US" sz="2400" b="1" dirty="0" smtClean="0">
                <a:solidFill>
                  <a:srgbClr val="005024"/>
                </a:solidFill>
              </a:rPr>
              <a:t>are transportable </a:t>
            </a:r>
          </a:p>
          <a:p>
            <a:pPr lvl="1">
              <a:buNone/>
            </a:pPr>
            <a:r>
              <a:rPr lang="en-US" sz="2400" b="1" dirty="0">
                <a:solidFill>
                  <a:srgbClr val="005024"/>
                </a:solidFill>
              </a:rPr>
              <a:t>	</a:t>
            </a:r>
            <a:r>
              <a:rPr lang="en-US" sz="2200" b="1" dirty="0" smtClean="0">
                <a:solidFill>
                  <a:schemeClr val="tx1">
                    <a:lumMod val="75000"/>
                    <a:lumOff val="25000"/>
                  </a:schemeClr>
                </a:solidFill>
              </a:rPr>
              <a:t>(e.g., for vacations or nights at Grandparent’s home)</a:t>
            </a:r>
            <a:endParaRPr lang="en-US" sz="2200" dirty="0" smtClean="0">
              <a:solidFill>
                <a:schemeClr val="tx1">
                  <a:lumMod val="75000"/>
                  <a:lumOff val="25000"/>
                </a:schemeClr>
              </a:solidFill>
            </a:endParaRPr>
          </a:p>
          <a:p>
            <a:endParaRPr lang="en-US" dirty="0" smtClean="0"/>
          </a:p>
          <a:p>
            <a:pPr>
              <a:buNone/>
            </a:pPr>
            <a:endParaRPr lang="en-US" dirty="0"/>
          </a:p>
        </p:txBody>
      </p:sp>
    </p:spTree>
    <p:extLst>
      <p:ext uri="{BB962C8B-B14F-4D97-AF65-F5344CB8AC3E}">
        <p14:creationId xmlns:p14="http://schemas.microsoft.com/office/powerpoint/2010/main" val="2911854199"/>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152400"/>
            <a:ext cx="8610600" cy="990600"/>
          </a:xfrm>
        </p:spPr>
        <p:txBody>
          <a:bodyPr>
            <a:noAutofit/>
          </a:bodyPr>
          <a:lstStyle/>
          <a:p>
            <a:r>
              <a:rPr lang="en-US" sz="3600" b="1" dirty="0" smtClean="0"/>
              <a:t>Optimizing</a:t>
            </a:r>
            <a:r>
              <a:rPr lang="en-US" sz="3600" i="1" dirty="0" smtClean="0"/>
              <a:t> </a:t>
            </a:r>
            <a:r>
              <a:rPr lang="en-US" sz="3600" b="1" dirty="0" smtClean="0"/>
              <a:t>Sleep Dependencies</a:t>
            </a:r>
            <a:endParaRPr lang="en-US" sz="3600" b="1" dirty="0"/>
          </a:p>
        </p:txBody>
      </p:sp>
      <p:sp>
        <p:nvSpPr>
          <p:cNvPr id="3" name="Content Placeholder 2"/>
          <p:cNvSpPr>
            <a:spLocks noGrp="1"/>
          </p:cNvSpPr>
          <p:nvPr>
            <p:ph idx="1"/>
          </p:nvPr>
        </p:nvSpPr>
        <p:spPr>
          <a:xfrm>
            <a:off x="457200" y="1371600"/>
            <a:ext cx="8229600" cy="5181600"/>
          </a:xfrm>
        </p:spPr>
        <p:txBody>
          <a:bodyPr>
            <a:normAutofit/>
          </a:bodyPr>
          <a:lstStyle/>
          <a:p>
            <a:pPr>
              <a:buNone/>
            </a:pPr>
            <a:r>
              <a:rPr lang="en-US" sz="2400" b="1" i="1" u="sng" dirty="0" smtClean="0"/>
              <a:t>Good dependencies</a:t>
            </a:r>
            <a:r>
              <a:rPr lang="en-US" sz="2400" b="1" i="1" dirty="0" smtClean="0"/>
              <a:t>:</a:t>
            </a:r>
          </a:p>
          <a:p>
            <a:pPr>
              <a:buNone/>
            </a:pPr>
            <a:r>
              <a:rPr lang="en-US" sz="2400" dirty="0" smtClean="0">
                <a:solidFill>
                  <a:srgbClr val="005024"/>
                </a:solidFill>
              </a:rPr>
              <a:t>	</a:t>
            </a:r>
            <a:r>
              <a:rPr lang="en-US" sz="2400" b="1" dirty="0" smtClean="0">
                <a:solidFill>
                  <a:srgbClr val="005024"/>
                </a:solidFill>
              </a:rPr>
              <a:t>pillow, </a:t>
            </a:r>
          </a:p>
          <a:p>
            <a:pPr>
              <a:buNone/>
            </a:pPr>
            <a:r>
              <a:rPr lang="en-US" sz="2400" b="1" dirty="0">
                <a:solidFill>
                  <a:srgbClr val="005024"/>
                </a:solidFill>
              </a:rPr>
              <a:t>	</a:t>
            </a:r>
            <a:r>
              <a:rPr lang="en-US" sz="2400" b="1" dirty="0" smtClean="0">
                <a:solidFill>
                  <a:srgbClr val="005024"/>
                </a:solidFill>
              </a:rPr>
              <a:t>	blanket, </a:t>
            </a:r>
          </a:p>
          <a:p>
            <a:pPr>
              <a:buNone/>
            </a:pPr>
            <a:r>
              <a:rPr lang="en-US" sz="2400" b="1" dirty="0">
                <a:solidFill>
                  <a:srgbClr val="005024"/>
                </a:solidFill>
              </a:rPr>
              <a:t>	</a:t>
            </a:r>
            <a:r>
              <a:rPr lang="en-US" sz="2400" b="1" dirty="0" smtClean="0">
                <a:solidFill>
                  <a:srgbClr val="005024"/>
                </a:solidFill>
              </a:rPr>
              <a:t>		stuffed animal (with bed rails), </a:t>
            </a:r>
          </a:p>
          <a:p>
            <a:pPr>
              <a:buNone/>
            </a:pPr>
            <a:r>
              <a:rPr lang="en-US" sz="2400" b="1" dirty="0">
                <a:solidFill>
                  <a:srgbClr val="005024"/>
                </a:solidFill>
              </a:rPr>
              <a:t>	</a:t>
            </a:r>
            <a:r>
              <a:rPr lang="en-US" sz="2400" b="1" dirty="0" smtClean="0">
                <a:solidFill>
                  <a:srgbClr val="005024"/>
                </a:solidFill>
              </a:rPr>
              <a:t>			pacifier, </a:t>
            </a:r>
          </a:p>
          <a:p>
            <a:pPr>
              <a:buNone/>
            </a:pPr>
            <a:r>
              <a:rPr lang="en-US" sz="2400" b="1" dirty="0">
                <a:solidFill>
                  <a:srgbClr val="005024"/>
                </a:solidFill>
              </a:rPr>
              <a:t>	</a:t>
            </a:r>
            <a:r>
              <a:rPr lang="en-US" sz="2400" b="1" dirty="0" smtClean="0">
                <a:solidFill>
                  <a:srgbClr val="005024"/>
                </a:solidFill>
              </a:rPr>
              <a:t>				sound machine on continuous</a:t>
            </a:r>
          </a:p>
          <a:p>
            <a:endParaRPr lang="en-US" sz="1500" b="1" u="sng" dirty="0" smtClean="0"/>
          </a:p>
          <a:p>
            <a:pPr marL="0" indent="0">
              <a:buNone/>
            </a:pPr>
            <a:r>
              <a:rPr lang="en-US" sz="2400" b="1" dirty="0" smtClean="0"/>
              <a:t>Eliminate or fade “bad” ones and replace with “good” dependencies</a:t>
            </a:r>
          </a:p>
          <a:p>
            <a:endParaRPr lang="en-US" dirty="0" smtClean="0"/>
          </a:p>
          <a:p>
            <a:endParaRPr lang="en-US" dirty="0" smtClean="0"/>
          </a:p>
          <a:p>
            <a:pPr>
              <a:buNone/>
            </a:pPr>
            <a:endParaRPr lang="en-US" dirty="0"/>
          </a:p>
        </p:txBody>
      </p:sp>
    </p:spTree>
    <p:extLst>
      <p:ext uri="{BB962C8B-B14F-4D97-AF65-F5344CB8AC3E}">
        <p14:creationId xmlns:p14="http://schemas.microsoft.com/office/powerpoint/2010/main" val="23563666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152400"/>
            <a:ext cx="8686800" cy="1143000"/>
          </a:xfrm>
        </p:spPr>
        <p:txBody>
          <a:bodyPr>
            <a:noAutofit/>
          </a:bodyPr>
          <a:lstStyle/>
          <a:p>
            <a:r>
              <a:rPr lang="en-US" sz="3600" b="1" dirty="0" smtClean="0"/>
              <a:t>Step 5: Address</a:t>
            </a:r>
            <a:br>
              <a:rPr lang="en-US" sz="3600" b="1" dirty="0" smtClean="0"/>
            </a:br>
            <a:r>
              <a:rPr lang="en-US" sz="3600" b="1" dirty="0" smtClean="0"/>
              <a:t>Sleep Interfering Behavior</a:t>
            </a:r>
            <a:endParaRPr lang="en-US" sz="3600" b="1" dirty="0"/>
          </a:p>
        </p:txBody>
      </p:sp>
      <p:sp>
        <p:nvSpPr>
          <p:cNvPr id="3" name="Content Placeholder 2"/>
          <p:cNvSpPr>
            <a:spLocks noGrp="1"/>
          </p:cNvSpPr>
          <p:nvPr>
            <p:ph idx="1"/>
          </p:nvPr>
        </p:nvSpPr>
        <p:spPr>
          <a:xfrm>
            <a:off x="304800" y="1600200"/>
            <a:ext cx="8610600" cy="4876800"/>
          </a:xfrm>
        </p:spPr>
        <p:txBody>
          <a:bodyPr>
            <a:normAutofit/>
          </a:bodyPr>
          <a:lstStyle/>
          <a:p>
            <a:pPr marL="0" indent="0">
              <a:buNone/>
            </a:pPr>
            <a:r>
              <a:rPr lang="en-US" b="1" dirty="0" smtClean="0">
                <a:solidFill>
                  <a:srgbClr val="C00000"/>
                </a:solidFill>
              </a:rPr>
              <a:t>SLIB </a:t>
            </a:r>
            <a:r>
              <a:rPr lang="en-US" dirty="0" smtClean="0">
                <a:solidFill>
                  <a:srgbClr val="C00000"/>
                </a:solidFill>
              </a:rPr>
              <a:t>= Behaviors that interfere with behavioral quietude necessary for falling asleep</a:t>
            </a:r>
          </a:p>
          <a:p>
            <a:pPr marL="0" indent="0">
              <a:buNone/>
            </a:pPr>
            <a:endParaRPr lang="en-US" sz="2400" b="1" dirty="0" smtClean="0"/>
          </a:p>
          <a:p>
            <a:pPr marL="0" indent="0">
              <a:buNone/>
            </a:pPr>
            <a:r>
              <a:rPr lang="en-US" sz="2400" b="1" u="sng" dirty="0"/>
              <a:t>T</a:t>
            </a:r>
            <a:r>
              <a:rPr lang="en-US" sz="2400" b="1" u="sng" dirty="0" smtClean="0"/>
              <a:t>he big four are</a:t>
            </a:r>
            <a:r>
              <a:rPr lang="en-US" sz="2400" b="1" dirty="0" smtClean="0"/>
              <a:t>:</a:t>
            </a:r>
          </a:p>
          <a:p>
            <a:pPr marL="457200" lvl="1" indent="0">
              <a:buNone/>
            </a:pPr>
            <a:r>
              <a:rPr lang="en-US" sz="2400" b="1" dirty="0" smtClean="0">
                <a:solidFill>
                  <a:schemeClr val="tx1"/>
                </a:solidFill>
              </a:rPr>
              <a:t>leaving bed (curtain calls)</a:t>
            </a:r>
          </a:p>
          <a:p>
            <a:pPr marL="457200" lvl="1" indent="0">
              <a:buNone/>
            </a:pPr>
            <a:r>
              <a:rPr lang="en-US" sz="2400" b="1" dirty="0" smtClean="0">
                <a:solidFill>
                  <a:schemeClr val="tx1"/>
                </a:solidFill>
              </a:rPr>
              <a:t>	crying / calling out</a:t>
            </a:r>
          </a:p>
          <a:p>
            <a:pPr marL="457200" lvl="1" indent="0">
              <a:buNone/>
            </a:pPr>
            <a:r>
              <a:rPr lang="en-US" sz="2400" b="1" dirty="0" smtClean="0">
                <a:solidFill>
                  <a:schemeClr val="tx1"/>
                </a:solidFill>
              </a:rPr>
              <a:t>		playing in bed or in bedroom</a:t>
            </a:r>
          </a:p>
          <a:p>
            <a:pPr marL="914400" lvl="2" indent="0">
              <a:buNone/>
            </a:pPr>
            <a:r>
              <a:rPr lang="en-US" b="1" dirty="0" smtClean="0"/>
              <a:t>	</a:t>
            </a:r>
            <a:r>
              <a:rPr lang="en-US" b="1" dirty="0" smtClean="0">
                <a:solidFill>
                  <a:schemeClr val="tx1">
                    <a:lumMod val="65000"/>
                    <a:lumOff val="35000"/>
                  </a:schemeClr>
                </a:solidFill>
              </a:rPr>
              <a:t>(this includes motor or vocal stereotypy)</a:t>
            </a:r>
          </a:p>
          <a:p>
            <a:pPr marL="457200" lvl="1" indent="0">
              <a:buNone/>
            </a:pPr>
            <a:r>
              <a:rPr lang="en-US" sz="2400" b="1" dirty="0">
                <a:solidFill>
                  <a:schemeClr val="tx1"/>
                </a:solidFill>
              </a:rPr>
              <a:t>	</a:t>
            </a:r>
            <a:r>
              <a:rPr lang="en-US" sz="2400" b="1" dirty="0" smtClean="0">
                <a:solidFill>
                  <a:schemeClr val="tx1"/>
                </a:solidFill>
              </a:rPr>
              <a:t>		talking to oneself</a:t>
            </a:r>
          </a:p>
          <a:p>
            <a:pPr marL="0" indent="0">
              <a:buNone/>
            </a:pPr>
            <a:endParaRPr lang="en-US" sz="1500" dirty="0" smtClean="0"/>
          </a:p>
          <a:p>
            <a:pPr marL="0" indent="0">
              <a:buNone/>
            </a:pPr>
            <a:r>
              <a:rPr lang="en-US" dirty="0" smtClean="0"/>
              <a:t> </a:t>
            </a:r>
            <a:endParaRPr lang="en-US" dirty="0"/>
          </a:p>
        </p:txBody>
      </p:sp>
    </p:spTree>
    <p:extLst>
      <p:ext uri="{BB962C8B-B14F-4D97-AF65-F5344CB8AC3E}">
        <p14:creationId xmlns:p14="http://schemas.microsoft.com/office/powerpoint/2010/main" val="49129675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228600"/>
            <a:ext cx="8686800" cy="1219200"/>
          </a:xfrm>
        </p:spPr>
        <p:txBody>
          <a:bodyPr>
            <a:normAutofit/>
          </a:bodyPr>
          <a:lstStyle/>
          <a:p>
            <a:pPr algn="ctr">
              <a:buNone/>
            </a:pPr>
            <a:r>
              <a:rPr lang="en-US" dirty="0" smtClean="0"/>
              <a:t>	</a:t>
            </a:r>
            <a:r>
              <a:rPr lang="en-US" sz="2800" dirty="0" smtClean="0"/>
              <a:t>Without good sleep, people with autism may be more likely to engage in </a:t>
            </a:r>
            <a:r>
              <a:rPr lang="en-US" sz="2800" b="1" dirty="0" smtClean="0">
                <a:solidFill>
                  <a:srgbClr val="FF0000"/>
                </a:solidFill>
              </a:rPr>
              <a:t>stereotypy</a:t>
            </a:r>
          </a:p>
          <a:p>
            <a:pPr>
              <a:buNone/>
            </a:pPr>
            <a:endParaRPr lang="en-US" dirty="0" smtClean="0"/>
          </a:p>
          <a:p>
            <a:pPr lvl="1"/>
            <a:endParaRPr lang="en-US" dirty="0" smtClean="0"/>
          </a:p>
          <a:p>
            <a:endParaRPr lang="en-US" dirty="0" smtClean="0"/>
          </a:p>
          <a:p>
            <a:pPr lvl="1"/>
            <a:endParaRPr lang="en-US" dirty="0" smtClean="0"/>
          </a:p>
        </p:txBody>
      </p:sp>
      <p:graphicFrame>
        <p:nvGraphicFramePr>
          <p:cNvPr id="1026" name="Object 2"/>
          <p:cNvGraphicFramePr>
            <a:graphicFrameLocks noChangeAspect="1"/>
          </p:cNvGraphicFramePr>
          <p:nvPr/>
        </p:nvGraphicFramePr>
        <p:xfrm>
          <a:off x="1169987" y="1343025"/>
          <a:ext cx="6754813" cy="5286375"/>
        </p:xfrm>
        <a:graphic>
          <a:graphicData uri="http://schemas.openxmlformats.org/presentationml/2006/ole">
            <mc:AlternateContent xmlns:mc="http://schemas.openxmlformats.org/markup-compatibility/2006">
              <mc:Choice xmlns:v="urn:schemas-microsoft-com:vml" Requires="v">
                <p:oleObj spid="_x0000_s2086948" name="SPW 11.0 Graph" r:id="rId4" imgW="5187960" imgH="4062600" progId="SigmaPlotGraphicObject.10">
                  <p:embed/>
                </p:oleObj>
              </mc:Choice>
              <mc:Fallback>
                <p:oleObj name="SPW 11.0 Graph" r:id="rId4" imgW="5187960" imgH="4062600" progId="SigmaPlotGraphicObject.10">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69987" y="1343025"/>
                        <a:ext cx="6754813" cy="5286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extLst>
      <p:ext uri="{BB962C8B-B14F-4D97-AF65-F5344CB8AC3E}">
        <p14:creationId xmlns:p14="http://schemas.microsoft.com/office/powerpoint/2010/main" val="2179846529"/>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152400"/>
            <a:ext cx="8686800" cy="1143000"/>
          </a:xfrm>
        </p:spPr>
        <p:txBody>
          <a:bodyPr>
            <a:noAutofit/>
          </a:bodyPr>
          <a:lstStyle/>
          <a:p>
            <a:r>
              <a:rPr lang="en-US" sz="3600" b="1" dirty="0" smtClean="0"/>
              <a:t>Step 5: Address</a:t>
            </a:r>
            <a:r>
              <a:rPr lang="en-US" sz="3600" b="1" dirty="0"/>
              <a:t> </a:t>
            </a:r>
            <a:r>
              <a:rPr lang="en-US" sz="3600" b="1" dirty="0" smtClean="0"/>
              <a:t>(SLIB)</a:t>
            </a:r>
            <a:endParaRPr lang="en-US" sz="3600" b="1" dirty="0"/>
          </a:p>
        </p:txBody>
      </p:sp>
      <p:sp>
        <p:nvSpPr>
          <p:cNvPr id="3" name="Content Placeholder 2"/>
          <p:cNvSpPr>
            <a:spLocks noGrp="1"/>
          </p:cNvSpPr>
          <p:nvPr>
            <p:ph idx="1"/>
          </p:nvPr>
        </p:nvSpPr>
        <p:spPr>
          <a:xfrm>
            <a:off x="304800" y="1600200"/>
            <a:ext cx="8610600" cy="4876800"/>
          </a:xfrm>
        </p:spPr>
        <p:txBody>
          <a:bodyPr>
            <a:normAutofit/>
          </a:bodyPr>
          <a:lstStyle/>
          <a:p>
            <a:pPr marL="0" indent="0">
              <a:buNone/>
            </a:pPr>
            <a:r>
              <a:rPr lang="en-US" b="1" dirty="0" smtClean="0">
                <a:solidFill>
                  <a:srgbClr val="005024"/>
                </a:solidFill>
              </a:rPr>
              <a:t>Be sure to first properly consider what the likely reinforcers are for the interfering behavior</a:t>
            </a:r>
          </a:p>
          <a:p>
            <a:pPr marL="457200" lvl="1" indent="0">
              <a:lnSpc>
                <a:spcPct val="150000"/>
              </a:lnSpc>
              <a:buNone/>
            </a:pPr>
            <a:r>
              <a:rPr lang="en-US" sz="2400" b="1" dirty="0" smtClean="0"/>
              <a:t>Attention / Interaction</a:t>
            </a:r>
          </a:p>
          <a:p>
            <a:pPr marL="457200" lvl="1" indent="0">
              <a:lnSpc>
                <a:spcPct val="150000"/>
              </a:lnSpc>
              <a:buNone/>
            </a:pPr>
            <a:r>
              <a:rPr lang="en-US" sz="2400" b="1" dirty="0" smtClean="0"/>
              <a:t>Food/drink</a:t>
            </a:r>
          </a:p>
          <a:p>
            <a:pPr marL="457200" lvl="1" indent="0">
              <a:lnSpc>
                <a:spcPct val="150000"/>
              </a:lnSpc>
              <a:buNone/>
            </a:pPr>
            <a:r>
              <a:rPr lang="en-US" sz="2400" b="1" dirty="0" smtClean="0"/>
              <a:t>Access to TV or toys</a:t>
            </a:r>
          </a:p>
          <a:p>
            <a:pPr marL="457200" lvl="1" indent="0">
              <a:lnSpc>
                <a:spcPct val="150000"/>
              </a:lnSpc>
              <a:buNone/>
            </a:pPr>
            <a:r>
              <a:rPr lang="en-US" sz="2400" b="1" dirty="0" smtClean="0"/>
              <a:t>Escape/avoidance of dark or of bedroom</a:t>
            </a:r>
          </a:p>
          <a:p>
            <a:pPr marL="457200" lvl="1" indent="0">
              <a:lnSpc>
                <a:spcPct val="150000"/>
              </a:lnSpc>
              <a:buNone/>
            </a:pPr>
            <a:r>
              <a:rPr lang="en-US" sz="2400" b="1" dirty="0" smtClean="0"/>
              <a:t>Automatic reinforcers </a:t>
            </a:r>
            <a:r>
              <a:rPr lang="en-US" sz="1800" b="1" dirty="0" smtClean="0"/>
              <a:t>(those directly produced by the behavior)</a:t>
            </a:r>
          </a:p>
          <a:p>
            <a:pPr marL="0" indent="0">
              <a:buNone/>
            </a:pPr>
            <a:endParaRPr lang="en-US" dirty="0" smtClean="0"/>
          </a:p>
          <a:p>
            <a:pPr>
              <a:buNone/>
            </a:pPr>
            <a:endParaRPr lang="en-US" dirty="0"/>
          </a:p>
        </p:txBody>
      </p:sp>
    </p:spTree>
    <p:extLst>
      <p:ext uri="{BB962C8B-B14F-4D97-AF65-F5344CB8AC3E}">
        <p14:creationId xmlns:p14="http://schemas.microsoft.com/office/powerpoint/2010/main" val="4230165202"/>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152400"/>
            <a:ext cx="8610600" cy="1447800"/>
          </a:xfrm>
        </p:spPr>
        <p:txBody>
          <a:bodyPr>
            <a:noAutofit/>
          </a:bodyPr>
          <a:lstStyle/>
          <a:p>
            <a:r>
              <a:rPr lang="en-US" i="1" dirty="0" smtClean="0"/>
              <a:t> </a:t>
            </a:r>
            <a:endParaRPr lang="en-US" dirty="0"/>
          </a:p>
        </p:txBody>
      </p:sp>
      <p:sp>
        <p:nvSpPr>
          <p:cNvPr id="3" name="Content Placeholder 2"/>
          <p:cNvSpPr>
            <a:spLocks noGrp="1"/>
          </p:cNvSpPr>
          <p:nvPr>
            <p:ph idx="1"/>
          </p:nvPr>
        </p:nvSpPr>
        <p:spPr>
          <a:xfrm>
            <a:off x="304800" y="1524000"/>
            <a:ext cx="8610600" cy="4800600"/>
          </a:xfrm>
        </p:spPr>
        <p:txBody>
          <a:bodyPr>
            <a:normAutofit/>
          </a:bodyPr>
          <a:lstStyle/>
          <a:p>
            <a:pPr marL="0" indent="0" algn="ctr">
              <a:buNone/>
            </a:pPr>
            <a:endParaRPr lang="en-US" sz="2800" b="1" u="sng" dirty="0" smtClean="0">
              <a:solidFill>
                <a:schemeClr val="tx1">
                  <a:lumMod val="75000"/>
                  <a:lumOff val="25000"/>
                </a:schemeClr>
              </a:solidFill>
            </a:endParaRPr>
          </a:p>
          <a:p>
            <a:pPr marL="0" indent="0" algn="ctr">
              <a:buNone/>
            </a:pPr>
            <a:r>
              <a:rPr lang="en-US" sz="2800" b="1" u="sng" dirty="0" smtClean="0">
                <a:solidFill>
                  <a:srgbClr val="005024"/>
                </a:solidFill>
              </a:rPr>
              <a:t>Part 1</a:t>
            </a:r>
            <a:endParaRPr lang="en-US" b="1" dirty="0">
              <a:solidFill>
                <a:srgbClr val="005024"/>
              </a:solidFill>
            </a:endParaRPr>
          </a:p>
          <a:p>
            <a:pPr marL="0" indent="0" algn="ctr">
              <a:buNone/>
            </a:pPr>
            <a:endParaRPr lang="en-US" sz="2800" b="1" dirty="0" smtClean="0">
              <a:solidFill>
                <a:srgbClr val="005024"/>
              </a:solidFill>
            </a:endParaRPr>
          </a:p>
          <a:p>
            <a:pPr marL="0" indent="0" algn="ctr">
              <a:buNone/>
            </a:pPr>
            <a:r>
              <a:rPr lang="en-US" sz="2800" b="1" dirty="0" smtClean="0">
                <a:solidFill>
                  <a:srgbClr val="005024"/>
                </a:solidFill>
              </a:rPr>
              <a:t>Provide the presumed reinforcer prior to bidding the child good night</a:t>
            </a:r>
          </a:p>
          <a:p>
            <a:pPr>
              <a:buNone/>
            </a:pPr>
            <a:endParaRPr lang="en-US" sz="1200" dirty="0" smtClean="0"/>
          </a:p>
          <a:p>
            <a:endParaRPr lang="en-US" dirty="0"/>
          </a:p>
        </p:txBody>
      </p:sp>
      <p:sp>
        <p:nvSpPr>
          <p:cNvPr id="4" name="Title 1"/>
          <p:cNvSpPr txBox="1">
            <a:spLocks/>
          </p:cNvSpPr>
          <p:nvPr/>
        </p:nvSpPr>
        <p:spPr>
          <a:xfrm>
            <a:off x="228600" y="152400"/>
            <a:ext cx="8686800" cy="1219200"/>
          </a:xfrm>
          <a:prstGeom prst="rect">
            <a:avLst/>
          </a:prstGeom>
        </p:spPr>
        <p:txBody>
          <a:bodyPr vert="horz" lIns="91440" tIns="45720" rIns="91440" bIns="45720" rtlCol="0"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3600" b="1" i="0" u="none" strike="noStrike" kern="1200" cap="none" spc="0" normalizeH="0" baseline="0" noProof="0" dirty="0" smtClean="0">
                <a:ln>
                  <a:noFill/>
                </a:ln>
                <a:solidFill>
                  <a:schemeClr val="tx1"/>
                </a:solidFill>
                <a:effectLst/>
                <a:uLnTx/>
                <a:uFillTx/>
                <a:latin typeface="Cambria" panose="02040503050406030204" pitchFamily="18" charset="0"/>
                <a:ea typeface="+mj-ea"/>
                <a:cs typeface="+mj-cs"/>
              </a:rPr>
              <a:t>Addressing</a:t>
            </a:r>
            <a:r>
              <a:rPr kumimoji="0" lang="en-US" sz="3600" b="1" i="0" u="none" strike="noStrike" kern="1200" cap="none" spc="0" normalizeH="0" noProof="0" dirty="0" smtClean="0">
                <a:ln>
                  <a:noFill/>
                </a:ln>
                <a:solidFill>
                  <a:schemeClr val="tx1"/>
                </a:solidFill>
                <a:effectLst/>
                <a:uLnTx/>
                <a:uFillTx/>
                <a:latin typeface="Cambria" panose="02040503050406030204" pitchFamily="18" charset="0"/>
                <a:ea typeface="+mj-ea"/>
                <a:cs typeface="+mj-cs"/>
              </a:rPr>
              <a:t> SLIB</a:t>
            </a:r>
            <a:endParaRPr kumimoji="0" lang="en-US" sz="3600" b="1" i="0" u="none" strike="noStrike" kern="1200" cap="none" spc="0" normalizeH="0" baseline="0" noProof="0" dirty="0" smtClean="0">
              <a:ln>
                <a:noFill/>
              </a:ln>
              <a:solidFill>
                <a:schemeClr val="tx1"/>
              </a:solidFill>
              <a:effectLst/>
              <a:uLnTx/>
              <a:uFillTx/>
              <a:latin typeface="Cambria" panose="02040503050406030204" pitchFamily="18" charset="0"/>
              <a:ea typeface="+mj-ea"/>
              <a:cs typeface="+mj-cs"/>
            </a:endParaRPr>
          </a:p>
        </p:txBody>
      </p:sp>
    </p:spTree>
    <p:extLst>
      <p:ext uri="{BB962C8B-B14F-4D97-AF65-F5344CB8AC3E}">
        <p14:creationId xmlns:p14="http://schemas.microsoft.com/office/powerpoint/2010/main" val="1323146151"/>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152400"/>
            <a:ext cx="8610600" cy="1447800"/>
          </a:xfrm>
        </p:spPr>
        <p:txBody>
          <a:bodyPr>
            <a:noAutofit/>
          </a:bodyPr>
          <a:lstStyle/>
          <a:p>
            <a:r>
              <a:rPr lang="en-US" i="1" dirty="0" smtClean="0"/>
              <a:t> </a:t>
            </a:r>
            <a:endParaRPr lang="en-US" dirty="0"/>
          </a:p>
        </p:txBody>
      </p:sp>
      <p:sp>
        <p:nvSpPr>
          <p:cNvPr id="3" name="Content Placeholder 2"/>
          <p:cNvSpPr>
            <a:spLocks noGrp="1"/>
          </p:cNvSpPr>
          <p:nvPr>
            <p:ph idx="1"/>
          </p:nvPr>
        </p:nvSpPr>
        <p:spPr>
          <a:xfrm>
            <a:off x="304800" y="1524000"/>
            <a:ext cx="8610600" cy="4800600"/>
          </a:xfrm>
          <a:ln>
            <a:noFill/>
          </a:ln>
        </p:spPr>
        <p:txBody>
          <a:bodyPr>
            <a:normAutofit lnSpcReduction="10000"/>
          </a:bodyPr>
          <a:lstStyle/>
          <a:p>
            <a:pPr marL="0" indent="0" algn="ctr">
              <a:buNone/>
            </a:pPr>
            <a:r>
              <a:rPr lang="en-US" sz="2800" b="1" u="sng" dirty="0" smtClean="0">
                <a:solidFill>
                  <a:srgbClr val="005024"/>
                </a:solidFill>
              </a:rPr>
              <a:t>Part 2</a:t>
            </a:r>
            <a:endParaRPr lang="en-US" b="1" dirty="0">
              <a:solidFill>
                <a:srgbClr val="005024"/>
              </a:solidFill>
            </a:endParaRPr>
          </a:p>
          <a:p>
            <a:pPr marL="0" indent="0" algn="ctr">
              <a:buNone/>
            </a:pPr>
            <a:r>
              <a:rPr lang="en-US" sz="2800" b="1" dirty="0" smtClean="0">
                <a:solidFill>
                  <a:srgbClr val="005024"/>
                </a:solidFill>
              </a:rPr>
              <a:t>After bid goodnight, eliminate access to presumed reinforcer following IB</a:t>
            </a:r>
          </a:p>
          <a:p>
            <a:pPr marL="457200" lvl="1" indent="0">
              <a:buNone/>
            </a:pPr>
            <a:endParaRPr lang="en-US" dirty="0" smtClean="0"/>
          </a:p>
          <a:p>
            <a:pPr marL="457200" lvl="1" indent="0">
              <a:buNone/>
            </a:pPr>
            <a:r>
              <a:rPr lang="en-US" sz="2400" b="1" dirty="0" smtClean="0">
                <a:solidFill>
                  <a:schemeClr val="tx1"/>
                </a:solidFill>
              </a:rPr>
              <a:t>With socially mediated IB, options include:</a:t>
            </a:r>
          </a:p>
          <a:p>
            <a:pPr marL="914400" lvl="2" indent="0">
              <a:buNone/>
            </a:pPr>
            <a:r>
              <a:rPr lang="en-US" b="1" dirty="0" smtClean="0">
                <a:solidFill>
                  <a:schemeClr val="tx1">
                    <a:lumMod val="75000"/>
                    <a:lumOff val="25000"/>
                  </a:schemeClr>
                </a:solidFill>
              </a:rPr>
              <a:t>Extinction, Progressive Waiting, </a:t>
            </a:r>
            <a:r>
              <a:rPr lang="en-US" b="1" u="sng" dirty="0" smtClean="0">
                <a:solidFill>
                  <a:srgbClr val="005024"/>
                </a:solidFill>
              </a:rPr>
              <a:t>Time-Based Visiting</a:t>
            </a:r>
            <a:r>
              <a:rPr lang="en-US" b="1" dirty="0" smtClean="0"/>
              <a:t>, </a:t>
            </a:r>
            <a:r>
              <a:rPr lang="en-US" b="1" dirty="0" smtClean="0">
                <a:solidFill>
                  <a:schemeClr val="tx1">
                    <a:lumMod val="75000"/>
                    <a:lumOff val="25000"/>
                  </a:schemeClr>
                </a:solidFill>
              </a:rPr>
              <a:t>Quiet-Based Visiting, Quality Fading, or </a:t>
            </a:r>
            <a:r>
              <a:rPr lang="en-US" b="1" u="sng" dirty="0" smtClean="0">
                <a:solidFill>
                  <a:srgbClr val="005024"/>
                </a:solidFill>
              </a:rPr>
              <a:t>Bedtime Pass</a:t>
            </a:r>
          </a:p>
          <a:p>
            <a:pPr marL="457200" lvl="1" indent="0">
              <a:buNone/>
            </a:pPr>
            <a:endParaRPr lang="en-US" sz="2400" b="1" dirty="0" smtClean="0">
              <a:solidFill>
                <a:schemeClr val="tx1"/>
              </a:solidFill>
            </a:endParaRPr>
          </a:p>
          <a:p>
            <a:pPr marL="457200" lvl="1" indent="0">
              <a:buNone/>
            </a:pPr>
            <a:r>
              <a:rPr lang="en-US" sz="2400" b="1" dirty="0" smtClean="0">
                <a:solidFill>
                  <a:schemeClr val="tx1"/>
                </a:solidFill>
              </a:rPr>
              <a:t>With automatically-reinforced SLIB, we use:</a:t>
            </a:r>
          </a:p>
          <a:p>
            <a:pPr marL="914400" lvl="2" indent="0">
              <a:buNone/>
            </a:pPr>
            <a:r>
              <a:rPr lang="en-US" b="1" dirty="0" smtClean="0">
                <a:solidFill>
                  <a:schemeClr val="tx1">
                    <a:lumMod val="75000"/>
                    <a:lumOff val="25000"/>
                  </a:schemeClr>
                </a:solidFill>
              </a:rPr>
              <a:t>Relocation of relevant materials</a:t>
            </a:r>
          </a:p>
          <a:p>
            <a:pPr marL="914400" lvl="2" indent="0">
              <a:buNone/>
            </a:pPr>
            <a:r>
              <a:rPr lang="en-US" b="1" dirty="0" smtClean="0">
                <a:solidFill>
                  <a:schemeClr val="tx1">
                    <a:lumMod val="75000"/>
                    <a:lumOff val="25000"/>
                  </a:schemeClr>
                </a:solidFill>
              </a:rPr>
              <a:t>Blocking  </a:t>
            </a:r>
          </a:p>
          <a:p>
            <a:pPr lvl="2"/>
            <a:endParaRPr lang="en-US" dirty="0"/>
          </a:p>
        </p:txBody>
      </p:sp>
      <p:sp>
        <p:nvSpPr>
          <p:cNvPr id="4" name="Title 1"/>
          <p:cNvSpPr txBox="1">
            <a:spLocks/>
          </p:cNvSpPr>
          <p:nvPr/>
        </p:nvSpPr>
        <p:spPr>
          <a:xfrm>
            <a:off x="228600" y="152400"/>
            <a:ext cx="8686800" cy="1219200"/>
          </a:xfrm>
          <a:prstGeom prst="rect">
            <a:avLst/>
          </a:prstGeom>
        </p:spPr>
        <p:txBody>
          <a:bodyPr vert="horz" lIns="91440" tIns="45720" rIns="91440" bIns="45720" rtlCol="0"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3600" b="1" i="0" u="none" strike="noStrike" kern="1200" cap="none" spc="0" normalizeH="0" baseline="0" noProof="0" dirty="0" smtClean="0">
                <a:ln>
                  <a:noFill/>
                </a:ln>
                <a:solidFill>
                  <a:schemeClr val="tx1"/>
                </a:solidFill>
                <a:effectLst/>
                <a:uLnTx/>
                <a:uFillTx/>
                <a:latin typeface="Cambria" panose="02040503050406030204" pitchFamily="18" charset="0"/>
                <a:ea typeface="+mj-ea"/>
                <a:cs typeface="+mj-cs"/>
              </a:rPr>
              <a:t>Addressing</a:t>
            </a:r>
            <a:r>
              <a:rPr kumimoji="0" lang="en-US" sz="3600" b="1" i="0" u="none" strike="noStrike" kern="1200" cap="none" spc="0" normalizeH="0" noProof="0" dirty="0" smtClean="0">
                <a:ln>
                  <a:noFill/>
                </a:ln>
                <a:solidFill>
                  <a:schemeClr val="tx1"/>
                </a:solidFill>
                <a:effectLst/>
                <a:uLnTx/>
                <a:uFillTx/>
                <a:latin typeface="Cambria" panose="02040503050406030204" pitchFamily="18" charset="0"/>
                <a:ea typeface="+mj-ea"/>
                <a:cs typeface="+mj-cs"/>
              </a:rPr>
              <a:t> SLIB</a:t>
            </a:r>
            <a:endParaRPr kumimoji="0" lang="en-US" sz="3600" b="1" i="0" u="none" strike="noStrike" kern="1200" cap="none" spc="0" normalizeH="0" baseline="0" noProof="0" dirty="0" smtClean="0">
              <a:ln>
                <a:noFill/>
              </a:ln>
              <a:solidFill>
                <a:schemeClr val="tx1"/>
              </a:solidFill>
              <a:effectLst/>
              <a:uLnTx/>
              <a:uFillTx/>
              <a:latin typeface="Cambria" panose="02040503050406030204" pitchFamily="18" charset="0"/>
              <a:ea typeface="+mj-ea"/>
              <a:cs typeface="+mj-cs"/>
            </a:endParaRPr>
          </a:p>
        </p:txBody>
      </p:sp>
    </p:spTree>
    <p:extLst>
      <p:ext uri="{BB962C8B-B14F-4D97-AF65-F5344CB8AC3E}">
        <p14:creationId xmlns:p14="http://schemas.microsoft.com/office/powerpoint/2010/main" val="7316508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ox(i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ox(in)">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box(in)">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4" presetClass="entr" presetSubtype="16" fill="hold"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box(in)">
                                      <p:cBhvr>
                                        <p:cTn id="22" dur="500"/>
                                        <p:tgtEl>
                                          <p:spTgt spid="3">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4" presetClass="entr" presetSubtype="16" fill="hold"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animEffect transition="in" filter="box(in)">
                                      <p:cBhvr>
                                        <p:cTn id="27" dur="500"/>
                                        <p:tgtEl>
                                          <p:spTgt spid="3">
                                            <p:txEl>
                                              <p:pRg st="6" end="6"/>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4" presetClass="entr" presetSubtype="16" fill="hold" nodeType="clickEffect">
                                  <p:stCondLst>
                                    <p:cond delay="0"/>
                                  </p:stCondLst>
                                  <p:childTnLst>
                                    <p:set>
                                      <p:cBhvr>
                                        <p:cTn id="31" dur="1" fill="hold">
                                          <p:stCondLst>
                                            <p:cond delay="0"/>
                                          </p:stCondLst>
                                        </p:cTn>
                                        <p:tgtEl>
                                          <p:spTgt spid="3">
                                            <p:txEl>
                                              <p:pRg st="7" end="7"/>
                                            </p:txEl>
                                          </p:spTgt>
                                        </p:tgtEl>
                                        <p:attrNameLst>
                                          <p:attrName>style.visibility</p:attrName>
                                        </p:attrNameLst>
                                      </p:cBhvr>
                                      <p:to>
                                        <p:strVal val="visible"/>
                                      </p:to>
                                    </p:set>
                                    <p:animEffect transition="in" filter="box(in)">
                                      <p:cBhvr>
                                        <p:cTn id="32" dur="500"/>
                                        <p:tgtEl>
                                          <p:spTgt spid="3">
                                            <p:txEl>
                                              <p:pRg st="7" end="7"/>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4" presetClass="entr" presetSubtype="16" fill="hold" nodeType="clickEffect">
                                  <p:stCondLst>
                                    <p:cond delay="0"/>
                                  </p:stCondLst>
                                  <p:childTnLst>
                                    <p:set>
                                      <p:cBhvr>
                                        <p:cTn id="36" dur="1" fill="hold">
                                          <p:stCondLst>
                                            <p:cond delay="0"/>
                                          </p:stCondLst>
                                        </p:cTn>
                                        <p:tgtEl>
                                          <p:spTgt spid="3">
                                            <p:txEl>
                                              <p:pRg st="8" end="8"/>
                                            </p:txEl>
                                          </p:spTgt>
                                        </p:tgtEl>
                                        <p:attrNameLst>
                                          <p:attrName>style.visibility</p:attrName>
                                        </p:attrNameLst>
                                      </p:cBhvr>
                                      <p:to>
                                        <p:strVal val="visible"/>
                                      </p:to>
                                    </p:set>
                                    <p:animEffect transition="in" filter="box(in)">
                                      <p:cBhvr>
                                        <p:cTn id="37"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762000"/>
          </a:xfrm>
        </p:spPr>
        <p:txBody>
          <a:bodyPr>
            <a:noAutofit/>
          </a:bodyPr>
          <a:lstStyle/>
          <a:p>
            <a:pPr lvl="0"/>
            <a:r>
              <a:rPr lang="en-US" sz="3600" b="1" dirty="0"/>
              <a:t>Addressing </a:t>
            </a:r>
            <a:r>
              <a:rPr lang="en-US" sz="3600" b="1" dirty="0" smtClean="0"/>
              <a:t>SLIB</a:t>
            </a:r>
            <a:endParaRPr lang="en-US" sz="3600" b="1" dirty="0"/>
          </a:p>
        </p:txBody>
      </p:sp>
      <p:sp>
        <p:nvSpPr>
          <p:cNvPr id="3" name="Content Placeholder 2"/>
          <p:cNvSpPr>
            <a:spLocks noGrp="1"/>
          </p:cNvSpPr>
          <p:nvPr>
            <p:ph idx="1"/>
          </p:nvPr>
        </p:nvSpPr>
        <p:spPr>
          <a:xfrm>
            <a:off x="304800" y="990600"/>
            <a:ext cx="8610600" cy="5715000"/>
          </a:xfrm>
        </p:spPr>
        <p:txBody>
          <a:bodyPr>
            <a:normAutofit/>
          </a:bodyPr>
          <a:lstStyle/>
          <a:p>
            <a:pPr marL="0" indent="0">
              <a:buNone/>
            </a:pPr>
            <a:r>
              <a:rPr lang="en-US" sz="3200" b="1" dirty="0" smtClean="0">
                <a:solidFill>
                  <a:srgbClr val="005024"/>
                </a:solidFill>
              </a:rPr>
              <a:t>Time-Based Visiting</a:t>
            </a:r>
          </a:p>
          <a:p>
            <a:pPr marL="0" indent="0" algn="r">
              <a:buNone/>
            </a:pPr>
            <a:r>
              <a:rPr lang="en-US" sz="2400" b="1" dirty="0" smtClean="0">
                <a:solidFill>
                  <a:srgbClr val="005024"/>
                </a:solidFill>
              </a:rPr>
              <a:t>Visit your child at increasingly larger intervals after the bid good night and across nights (hopefully before IB occurs); during visit re-tuck them, bid good night, and leave.</a:t>
            </a:r>
          </a:p>
          <a:p>
            <a:pPr>
              <a:buNone/>
            </a:pPr>
            <a:endParaRPr lang="en-US" sz="2400" dirty="0" smtClean="0"/>
          </a:p>
          <a:p>
            <a:pPr>
              <a:buNone/>
            </a:pPr>
            <a:endParaRPr lang="en-US" sz="2400" dirty="0" smtClean="0"/>
          </a:p>
          <a:p>
            <a:endParaRPr lang="en-US" dirty="0" smtClean="0"/>
          </a:p>
          <a:p>
            <a:pPr>
              <a:buNone/>
            </a:pPr>
            <a:endParaRPr lang="en-US" dirty="0"/>
          </a:p>
        </p:txBody>
      </p:sp>
      <p:graphicFrame>
        <p:nvGraphicFramePr>
          <p:cNvPr id="6" name="Table 5"/>
          <p:cNvGraphicFramePr>
            <a:graphicFrameLocks noGrp="1"/>
          </p:cNvGraphicFramePr>
          <p:nvPr>
            <p:extLst>
              <p:ext uri="{D42A27DB-BD31-4B8C-83A1-F6EECF244321}">
                <p14:modId xmlns:p14="http://schemas.microsoft.com/office/powerpoint/2010/main" val="35045803"/>
              </p:ext>
            </p:extLst>
          </p:nvPr>
        </p:nvGraphicFramePr>
        <p:xfrm>
          <a:off x="990599" y="3129280"/>
          <a:ext cx="7010401" cy="3175000"/>
        </p:xfrm>
        <a:graphic>
          <a:graphicData uri="http://schemas.openxmlformats.org/drawingml/2006/table">
            <a:tbl>
              <a:tblPr firstRow="1" bandRow="1">
                <a:tableStyleId>{F5AB1C69-6EDB-4FF4-983F-18BD219EF322}</a:tableStyleId>
              </a:tblPr>
              <a:tblGrid>
                <a:gridCol w="642758"/>
                <a:gridCol w="803446"/>
                <a:gridCol w="915997"/>
                <a:gridCol w="851584"/>
                <a:gridCol w="883790"/>
                <a:gridCol w="1007826"/>
                <a:gridCol w="838200"/>
                <a:gridCol w="1066800"/>
              </a:tblGrid>
              <a:tr h="370840">
                <a:tc>
                  <a:txBody>
                    <a:bodyPr/>
                    <a:lstStyle/>
                    <a:p>
                      <a:r>
                        <a:rPr lang="en-US" sz="1600" dirty="0" smtClean="0">
                          <a:latin typeface="Cambria" panose="02040503050406030204" pitchFamily="18" charset="0"/>
                        </a:rPr>
                        <a:t>Day</a:t>
                      </a:r>
                      <a:endParaRPr lang="en-US" sz="1600" dirty="0">
                        <a:latin typeface="Cambria" panose="02040503050406030204" pitchFamily="18" charset="0"/>
                      </a:endParaRPr>
                    </a:p>
                  </a:txBody>
                  <a:tcPr/>
                </a:tc>
                <a:tc>
                  <a:txBody>
                    <a:bodyPr/>
                    <a:lstStyle/>
                    <a:p>
                      <a:r>
                        <a:rPr lang="en-US" sz="1600" dirty="0" smtClean="0">
                          <a:latin typeface="Cambria" panose="02040503050406030204" pitchFamily="18" charset="0"/>
                        </a:rPr>
                        <a:t>First </a:t>
                      </a:r>
                    </a:p>
                    <a:p>
                      <a:r>
                        <a:rPr lang="en-US" sz="1600" dirty="0" smtClean="0">
                          <a:latin typeface="Cambria" panose="02040503050406030204" pitchFamily="18" charset="0"/>
                        </a:rPr>
                        <a:t>visit</a:t>
                      </a:r>
                      <a:endParaRPr lang="en-US" sz="1600" dirty="0">
                        <a:latin typeface="Cambria" panose="02040503050406030204" pitchFamily="18" charset="0"/>
                      </a:endParaRPr>
                    </a:p>
                  </a:txBody>
                  <a:tcPr/>
                </a:tc>
                <a:tc>
                  <a:txBody>
                    <a:bodyPr/>
                    <a:lstStyle/>
                    <a:p>
                      <a:r>
                        <a:rPr lang="en-US" sz="1600" dirty="0" smtClean="0">
                          <a:latin typeface="Cambria" panose="02040503050406030204" pitchFamily="18" charset="0"/>
                        </a:rPr>
                        <a:t>Second</a:t>
                      </a:r>
                      <a:r>
                        <a:rPr lang="en-US" sz="1600" baseline="0" dirty="0" smtClean="0">
                          <a:latin typeface="Cambria" panose="02040503050406030204" pitchFamily="18" charset="0"/>
                        </a:rPr>
                        <a:t> visit</a:t>
                      </a:r>
                      <a:endParaRPr lang="en-US" sz="1600" dirty="0">
                        <a:latin typeface="Cambria" panose="02040503050406030204" pitchFamily="18" charset="0"/>
                      </a:endParaRPr>
                    </a:p>
                  </a:txBody>
                  <a:tcPr/>
                </a:tc>
                <a:tc>
                  <a:txBody>
                    <a:bodyPr/>
                    <a:lstStyle/>
                    <a:p>
                      <a:r>
                        <a:rPr lang="en-US" sz="1600" dirty="0" smtClean="0">
                          <a:latin typeface="Cambria" panose="02040503050406030204" pitchFamily="18" charset="0"/>
                        </a:rPr>
                        <a:t>Third </a:t>
                      </a:r>
                    </a:p>
                    <a:p>
                      <a:r>
                        <a:rPr lang="en-US" sz="1600" dirty="0" smtClean="0">
                          <a:latin typeface="Cambria" panose="02040503050406030204" pitchFamily="18" charset="0"/>
                        </a:rPr>
                        <a:t>visit</a:t>
                      </a:r>
                      <a:endParaRPr lang="en-US" sz="1600" dirty="0">
                        <a:latin typeface="Cambria" panose="02040503050406030204" pitchFamily="18" charset="0"/>
                      </a:endParaRPr>
                    </a:p>
                  </a:txBody>
                  <a:tcPr/>
                </a:tc>
                <a:tc>
                  <a:txBody>
                    <a:bodyPr/>
                    <a:lstStyle/>
                    <a:p>
                      <a:r>
                        <a:rPr lang="en-US" sz="1600" dirty="0" smtClean="0">
                          <a:latin typeface="Cambria" panose="02040503050406030204" pitchFamily="18" charset="0"/>
                        </a:rPr>
                        <a:t>Fourth</a:t>
                      </a:r>
                    </a:p>
                    <a:p>
                      <a:r>
                        <a:rPr lang="en-US" sz="1600" dirty="0" smtClean="0">
                          <a:latin typeface="Cambria" panose="02040503050406030204" pitchFamily="18" charset="0"/>
                        </a:rPr>
                        <a:t>visit</a:t>
                      </a:r>
                      <a:endParaRPr lang="en-US" sz="1600" dirty="0">
                        <a:latin typeface="Cambria" panose="02040503050406030204" pitchFamily="18" charset="0"/>
                      </a:endParaRPr>
                    </a:p>
                  </a:txBody>
                  <a:tcPr/>
                </a:tc>
                <a:tc>
                  <a:txBody>
                    <a:bodyPr/>
                    <a:lstStyle/>
                    <a:p>
                      <a:r>
                        <a:rPr lang="en-US" sz="1600" dirty="0" smtClean="0">
                          <a:latin typeface="Cambria" panose="02040503050406030204" pitchFamily="18" charset="0"/>
                        </a:rPr>
                        <a:t>Fifth </a:t>
                      </a:r>
                    </a:p>
                    <a:p>
                      <a:r>
                        <a:rPr lang="en-US" sz="1600" dirty="0" smtClean="0">
                          <a:latin typeface="Cambria" panose="02040503050406030204" pitchFamily="18" charset="0"/>
                        </a:rPr>
                        <a:t>visit</a:t>
                      </a:r>
                      <a:endParaRPr lang="en-US" sz="1600" dirty="0">
                        <a:latin typeface="Cambria" panose="02040503050406030204" pitchFamily="18" charset="0"/>
                      </a:endParaRPr>
                    </a:p>
                  </a:txBody>
                  <a:tcPr/>
                </a:tc>
                <a:tc>
                  <a:txBody>
                    <a:bodyPr/>
                    <a:lstStyle/>
                    <a:p>
                      <a:r>
                        <a:rPr lang="en-US" sz="1600" dirty="0" smtClean="0">
                          <a:latin typeface="Cambria" panose="02040503050406030204" pitchFamily="18" charset="0"/>
                        </a:rPr>
                        <a:t>Sixth</a:t>
                      </a:r>
                    </a:p>
                    <a:p>
                      <a:r>
                        <a:rPr lang="en-US" sz="1600" dirty="0" smtClean="0">
                          <a:latin typeface="Cambria" panose="02040503050406030204" pitchFamily="18" charset="0"/>
                        </a:rPr>
                        <a:t>visit</a:t>
                      </a:r>
                      <a:endParaRPr lang="en-US" sz="1600" dirty="0">
                        <a:latin typeface="Cambria" panose="02040503050406030204" pitchFamily="18" charset="0"/>
                      </a:endParaRPr>
                    </a:p>
                  </a:txBody>
                  <a:tcPr/>
                </a:tc>
                <a:tc>
                  <a:txBody>
                    <a:bodyPr/>
                    <a:lstStyle/>
                    <a:p>
                      <a:r>
                        <a:rPr lang="en-US" sz="1600" dirty="0" smtClean="0">
                          <a:latin typeface="Cambria" panose="02040503050406030204" pitchFamily="18" charset="0"/>
                        </a:rPr>
                        <a:t>Seventh </a:t>
                      </a:r>
                    </a:p>
                    <a:p>
                      <a:r>
                        <a:rPr lang="en-US" sz="1600" dirty="0" smtClean="0">
                          <a:latin typeface="Cambria" panose="02040503050406030204" pitchFamily="18" charset="0"/>
                        </a:rPr>
                        <a:t>visit</a:t>
                      </a:r>
                      <a:endParaRPr lang="en-US" sz="1600" dirty="0">
                        <a:latin typeface="Cambria" panose="02040503050406030204" pitchFamily="18" charset="0"/>
                      </a:endParaRPr>
                    </a:p>
                  </a:txBody>
                  <a:tcPr/>
                </a:tc>
              </a:tr>
              <a:tr h="370840">
                <a:tc>
                  <a:txBody>
                    <a:bodyPr/>
                    <a:lstStyle/>
                    <a:p>
                      <a:pPr algn="ctr"/>
                      <a:r>
                        <a:rPr lang="en-US" sz="1600" dirty="0" smtClean="0">
                          <a:latin typeface="Cambria" panose="02040503050406030204" pitchFamily="18" charset="0"/>
                        </a:rPr>
                        <a:t>1</a:t>
                      </a:r>
                      <a:endParaRPr lang="en-US" sz="1600" dirty="0">
                        <a:latin typeface="Cambria" panose="02040503050406030204" pitchFamily="18" charset="0"/>
                      </a:endParaRPr>
                    </a:p>
                  </a:txBody>
                  <a:tcPr/>
                </a:tc>
                <a:tc>
                  <a:txBody>
                    <a:bodyPr/>
                    <a:lstStyle/>
                    <a:p>
                      <a:pPr algn="ctr"/>
                      <a:r>
                        <a:rPr lang="en-US" sz="1600" dirty="0" smtClean="0">
                          <a:latin typeface="Cambria" panose="02040503050406030204" pitchFamily="18" charset="0"/>
                        </a:rPr>
                        <a:t>10 s</a:t>
                      </a:r>
                      <a:endParaRPr lang="en-US" sz="1600" dirty="0">
                        <a:latin typeface="Cambria" panose="02040503050406030204" pitchFamily="18" charset="0"/>
                      </a:endParaRPr>
                    </a:p>
                  </a:txBody>
                  <a:tcPr/>
                </a:tc>
                <a:tc>
                  <a:txBody>
                    <a:bodyPr/>
                    <a:lstStyle/>
                    <a:p>
                      <a:pPr algn="ctr"/>
                      <a:r>
                        <a:rPr lang="en-US" sz="1600" dirty="0" smtClean="0">
                          <a:latin typeface="Cambria" panose="02040503050406030204" pitchFamily="18" charset="0"/>
                        </a:rPr>
                        <a:t>30 s</a:t>
                      </a:r>
                      <a:endParaRPr lang="en-US" sz="1600" dirty="0">
                        <a:latin typeface="Cambria" panose="02040503050406030204" pitchFamily="18" charset="0"/>
                      </a:endParaRPr>
                    </a:p>
                  </a:txBody>
                  <a:tcPr/>
                </a:tc>
                <a:tc>
                  <a:txBody>
                    <a:bodyPr/>
                    <a:lstStyle/>
                    <a:p>
                      <a:pPr algn="ctr"/>
                      <a:r>
                        <a:rPr lang="en-US" sz="1600" dirty="0" smtClean="0">
                          <a:latin typeface="Cambria" panose="02040503050406030204" pitchFamily="18" charset="0"/>
                        </a:rPr>
                        <a:t>1 min</a:t>
                      </a:r>
                      <a:endParaRPr lang="en-US" sz="1600" dirty="0">
                        <a:latin typeface="Cambria" panose="02040503050406030204" pitchFamily="18" charset="0"/>
                      </a:endParaRPr>
                    </a:p>
                  </a:txBody>
                  <a:tcPr/>
                </a:tc>
                <a:tc>
                  <a:txBody>
                    <a:bodyPr/>
                    <a:lstStyle/>
                    <a:p>
                      <a:pPr algn="ctr"/>
                      <a:r>
                        <a:rPr lang="en-US" sz="1600" dirty="0" smtClean="0">
                          <a:latin typeface="Cambria" panose="02040503050406030204" pitchFamily="18" charset="0"/>
                        </a:rPr>
                        <a:t>3 min</a:t>
                      </a:r>
                      <a:endParaRPr lang="en-US" sz="1600" dirty="0">
                        <a:latin typeface="Cambria" panose="02040503050406030204" pitchFamily="18" charset="0"/>
                      </a:endParaRPr>
                    </a:p>
                  </a:txBody>
                  <a:tcPr/>
                </a:tc>
                <a:tc>
                  <a:txBody>
                    <a:bodyPr/>
                    <a:lstStyle/>
                    <a:p>
                      <a:pPr algn="ctr"/>
                      <a:r>
                        <a:rPr lang="en-US" sz="1600" dirty="0" smtClean="0">
                          <a:latin typeface="Cambria" panose="02040503050406030204" pitchFamily="18" charset="0"/>
                        </a:rPr>
                        <a:t>5 min</a:t>
                      </a:r>
                      <a:endParaRPr lang="en-US" sz="1600" dirty="0">
                        <a:latin typeface="Cambria" panose="02040503050406030204" pitchFamily="18" charset="0"/>
                      </a:endParaRPr>
                    </a:p>
                  </a:txBody>
                  <a:tcPr/>
                </a:tc>
                <a:tc>
                  <a:txBody>
                    <a:bodyPr/>
                    <a:lstStyle/>
                    <a:p>
                      <a:pPr algn="ctr"/>
                      <a:r>
                        <a:rPr lang="en-US" sz="1600" dirty="0" smtClean="0">
                          <a:latin typeface="Cambria" panose="02040503050406030204" pitchFamily="18" charset="0"/>
                        </a:rPr>
                        <a:t>10 min</a:t>
                      </a:r>
                      <a:endParaRPr lang="en-US" sz="1600" dirty="0">
                        <a:latin typeface="Cambria" panose="02040503050406030204" pitchFamily="18" charset="0"/>
                      </a:endParaRPr>
                    </a:p>
                  </a:txBody>
                  <a:tcPr/>
                </a:tc>
                <a:tc>
                  <a:txBody>
                    <a:bodyPr/>
                    <a:lstStyle/>
                    <a:p>
                      <a:pPr algn="ctr"/>
                      <a:r>
                        <a:rPr lang="en-US" sz="1600" dirty="0" smtClean="0">
                          <a:latin typeface="Cambria" panose="02040503050406030204" pitchFamily="18" charset="0"/>
                        </a:rPr>
                        <a:t>30 min</a:t>
                      </a:r>
                      <a:endParaRPr lang="en-US" sz="1600" dirty="0">
                        <a:latin typeface="Cambria" panose="02040503050406030204" pitchFamily="18" charset="0"/>
                      </a:endParaRPr>
                    </a:p>
                  </a:txBody>
                  <a:tcPr/>
                </a:tc>
              </a:tr>
              <a:tr h="370840">
                <a:tc>
                  <a:txBody>
                    <a:bodyPr/>
                    <a:lstStyle/>
                    <a:p>
                      <a:pPr algn="ctr"/>
                      <a:r>
                        <a:rPr lang="en-US" sz="1600" dirty="0" smtClean="0">
                          <a:latin typeface="Cambria" panose="02040503050406030204" pitchFamily="18" charset="0"/>
                        </a:rPr>
                        <a:t>2</a:t>
                      </a:r>
                      <a:endParaRPr lang="en-US" sz="1600" dirty="0">
                        <a:latin typeface="Cambria" panose="02040503050406030204" pitchFamily="18" charset="0"/>
                      </a:endParaRPr>
                    </a:p>
                  </a:txBody>
                  <a:tcPr/>
                </a:tc>
                <a:tc>
                  <a:txBody>
                    <a:bodyPr/>
                    <a:lstStyle/>
                    <a:p>
                      <a:pPr algn="ctr"/>
                      <a:r>
                        <a:rPr lang="en-US" sz="1600" dirty="0" smtClean="0">
                          <a:latin typeface="Cambria" panose="02040503050406030204" pitchFamily="18" charset="0"/>
                        </a:rPr>
                        <a:t>30 s</a:t>
                      </a:r>
                      <a:endParaRPr lang="en-US" sz="1600" dirty="0">
                        <a:latin typeface="Cambria" panose="02040503050406030204" pitchFamily="18" charset="0"/>
                      </a:endParaRPr>
                    </a:p>
                  </a:txBody>
                  <a:tcPr/>
                </a:tc>
                <a:tc>
                  <a:txBody>
                    <a:bodyPr/>
                    <a:lstStyle/>
                    <a:p>
                      <a:pPr algn="ctr"/>
                      <a:r>
                        <a:rPr lang="en-US" sz="1600" dirty="0" smtClean="0">
                          <a:latin typeface="Cambria" panose="02040503050406030204" pitchFamily="18" charset="0"/>
                        </a:rPr>
                        <a:t>1 min</a:t>
                      </a:r>
                      <a:endParaRPr lang="en-US" sz="1600" dirty="0">
                        <a:latin typeface="Cambria" panose="02040503050406030204" pitchFamily="18" charset="0"/>
                      </a:endParaRPr>
                    </a:p>
                  </a:txBody>
                  <a:tcPr/>
                </a:tc>
                <a:tc>
                  <a:txBody>
                    <a:bodyPr/>
                    <a:lstStyle/>
                    <a:p>
                      <a:pPr algn="ctr"/>
                      <a:r>
                        <a:rPr lang="en-US" sz="1600" dirty="0" smtClean="0">
                          <a:latin typeface="Cambria" panose="02040503050406030204" pitchFamily="18" charset="0"/>
                        </a:rPr>
                        <a:t>3 min</a:t>
                      </a:r>
                      <a:endParaRPr lang="en-US" sz="1600" dirty="0">
                        <a:latin typeface="Cambria" panose="02040503050406030204" pitchFamily="18" charset="0"/>
                      </a:endParaRPr>
                    </a:p>
                  </a:txBody>
                  <a:tcPr/>
                </a:tc>
                <a:tc>
                  <a:txBody>
                    <a:bodyPr/>
                    <a:lstStyle/>
                    <a:p>
                      <a:pPr algn="ctr"/>
                      <a:r>
                        <a:rPr lang="en-US" sz="1600" dirty="0" smtClean="0">
                          <a:latin typeface="Cambria" panose="02040503050406030204" pitchFamily="18" charset="0"/>
                        </a:rPr>
                        <a:t>5 min</a:t>
                      </a:r>
                      <a:endParaRPr lang="en-US" sz="1600" dirty="0">
                        <a:latin typeface="Cambria" panose="02040503050406030204" pitchFamily="18" charset="0"/>
                      </a:endParaRPr>
                    </a:p>
                  </a:txBody>
                  <a:tcPr/>
                </a:tc>
                <a:tc>
                  <a:txBody>
                    <a:bodyPr/>
                    <a:lstStyle/>
                    <a:p>
                      <a:pPr algn="ctr"/>
                      <a:r>
                        <a:rPr lang="en-US" sz="1600" dirty="0" smtClean="0">
                          <a:latin typeface="Cambria" panose="02040503050406030204" pitchFamily="18" charset="0"/>
                        </a:rPr>
                        <a:t>10 min</a:t>
                      </a:r>
                      <a:endParaRPr lang="en-US" sz="1600" dirty="0">
                        <a:latin typeface="Cambria" panose="02040503050406030204" pitchFamily="18" charset="0"/>
                      </a:endParaRPr>
                    </a:p>
                  </a:txBody>
                  <a:tcPr/>
                </a:tc>
                <a:tc>
                  <a:txBody>
                    <a:bodyPr/>
                    <a:lstStyle/>
                    <a:p>
                      <a:pPr algn="ctr"/>
                      <a:r>
                        <a:rPr lang="en-US" sz="1600" dirty="0" smtClean="0">
                          <a:latin typeface="Cambria" panose="02040503050406030204" pitchFamily="18" charset="0"/>
                        </a:rPr>
                        <a:t>30 min</a:t>
                      </a:r>
                      <a:endParaRPr lang="en-US" sz="1600" dirty="0">
                        <a:latin typeface="Cambria" panose="02040503050406030204" pitchFamily="18" charset="0"/>
                      </a:endParaRPr>
                    </a:p>
                  </a:txBody>
                  <a:tcPr/>
                </a:tc>
                <a:tc>
                  <a:txBody>
                    <a:bodyPr/>
                    <a:lstStyle/>
                    <a:p>
                      <a:pPr algn="ctr"/>
                      <a:endParaRPr lang="en-US" sz="1600" dirty="0">
                        <a:latin typeface="Cambria" panose="02040503050406030204" pitchFamily="18" charset="0"/>
                      </a:endParaRPr>
                    </a:p>
                  </a:txBody>
                  <a:tcPr/>
                </a:tc>
              </a:tr>
              <a:tr h="370840">
                <a:tc>
                  <a:txBody>
                    <a:bodyPr/>
                    <a:lstStyle/>
                    <a:p>
                      <a:pPr algn="ctr"/>
                      <a:r>
                        <a:rPr lang="en-US" sz="1600" dirty="0" smtClean="0">
                          <a:latin typeface="Cambria" panose="02040503050406030204" pitchFamily="18" charset="0"/>
                        </a:rPr>
                        <a:t>3</a:t>
                      </a:r>
                      <a:endParaRPr lang="en-US" sz="1600" dirty="0">
                        <a:latin typeface="Cambria" panose="02040503050406030204" pitchFamily="18" charset="0"/>
                      </a:endParaRPr>
                    </a:p>
                  </a:txBody>
                  <a:tcPr/>
                </a:tc>
                <a:tc>
                  <a:txBody>
                    <a:bodyPr/>
                    <a:lstStyle/>
                    <a:p>
                      <a:pPr algn="ctr"/>
                      <a:r>
                        <a:rPr lang="en-US" sz="1600" dirty="0" smtClean="0">
                          <a:latin typeface="Cambria" panose="02040503050406030204" pitchFamily="18" charset="0"/>
                        </a:rPr>
                        <a:t>30 s</a:t>
                      </a:r>
                      <a:endParaRPr lang="en-US" sz="1600" dirty="0">
                        <a:latin typeface="Cambria" panose="02040503050406030204" pitchFamily="18" charset="0"/>
                      </a:endParaRPr>
                    </a:p>
                  </a:txBody>
                  <a:tcPr/>
                </a:tc>
                <a:tc>
                  <a:txBody>
                    <a:bodyPr/>
                    <a:lstStyle/>
                    <a:p>
                      <a:pPr algn="ctr"/>
                      <a:r>
                        <a:rPr lang="en-US" sz="1600" dirty="0" smtClean="0">
                          <a:latin typeface="Cambria" panose="02040503050406030204" pitchFamily="18" charset="0"/>
                        </a:rPr>
                        <a:t>3 min</a:t>
                      </a:r>
                      <a:endParaRPr lang="en-US" sz="1600" dirty="0">
                        <a:latin typeface="Cambria" panose="02040503050406030204" pitchFamily="18" charset="0"/>
                      </a:endParaRPr>
                    </a:p>
                  </a:txBody>
                  <a:tcPr/>
                </a:tc>
                <a:tc>
                  <a:txBody>
                    <a:bodyPr/>
                    <a:lstStyle/>
                    <a:p>
                      <a:pPr algn="ctr"/>
                      <a:r>
                        <a:rPr lang="en-US" sz="1600" dirty="0" smtClean="0">
                          <a:latin typeface="Cambria" panose="02040503050406030204" pitchFamily="18" charset="0"/>
                        </a:rPr>
                        <a:t>5 min</a:t>
                      </a:r>
                      <a:endParaRPr lang="en-US" sz="1600" dirty="0">
                        <a:latin typeface="Cambria" panose="02040503050406030204" pitchFamily="18" charset="0"/>
                      </a:endParaRPr>
                    </a:p>
                  </a:txBody>
                  <a:tcPr/>
                </a:tc>
                <a:tc>
                  <a:txBody>
                    <a:bodyPr/>
                    <a:lstStyle/>
                    <a:p>
                      <a:pPr algn="ctr"/>
                      <a:r>
                        <a:rPr lang="en-US" sz="1600" dirty="0" smtClean="0">
                          <a:latin typeface="Cambria" panose="02040503050406030204" pitchFamily="18" charset="0"/>
                        </a:rPr>
                        <a:t>10 min</a:t>
                      </a:r>
                      <a:endParaRPr lang="en-US" sz="1600" dirty="0">
                        <a:latin typeface="Cambria" panose="02040503050406030204" pitchFamily="18" charset="0"/>
                      </a:endParaRPr>
                    </a:p>
                  </a:txBody>
                  <a:tcPr/>
                </a:tc>
                <a:tc>
                  <a:txBody>
                    <a:bodyPr/>
                    <a:lstStyle/>
                    <a:p>
                      <a:pPr algn="ctr"/>
                      <a:r>
                        <a:rPr lang="en-US" sz="1600" dirty="0" smtClean="0">
                          <a:latin typeface="Cambria" panose="02040503050406030204" pitchFamily="18" charset="0"/>
                        </a:rPr>
                        <a:t>30 min</a:t>
                      </a:r>
                      <a:endParaRPr lang="en-US" sz="1600" dirty="0">
                        <a:latin typeface="Cambria" panose="02040503050406030204" pitchFamily="18" charset="0"/>
                      </a:endParaRPr>
                    </a:p>
                  </a:txBody>
                  <a:tcPr/>
                </a:tc>
                <a:tc>
                  <a:txBody>
                    <a:bodyPr/>
                    <a:lstStyle/>
                    <a:p>
                      <a:pPr algn="ctr"/>
                      <a:endParaRPr lang="en-US" sz="1600" dirty="0">
                        <a:latin typeface="Cambria" panose="02040503050406030204" pitchFamily="18" charset="0"/>
                      </a:endParaRPr>
                    </a:p>
                  </a:txBody>
                  <a:tcPr/>
                </a:tc>
                <a:tc>
                  <a:txBody>
                    <a:bodyPr/>
                    <a:lstStyle/>
                    <a:p>
                      <a:pPr algn="ctr"/>
                      <a:endParaRPr lang="en-US" sz="1600" dirty="0">
                        <a:latin typeface="Cambria" panose="02040503050406030204" pitchFamily="18" charset="0"/>
                      </a:endParaRPr>
                    </a:p>
                  </a:txBody>
                  <a:tcPr/>
                </a:tc>
              </a:tr>
              <a:tr h="370840">
                <a:tc>
                  <a:txBody>
                    <a:bodyPr/>
                    <a:lstStyle/>
                    <a:p>
                      <a:pPr algn="ctr"/>
                      <a:r>
                        <a:rPr lang="en-US" sz="1600" dirty="0" smtClean="0">
                          <a:latin typeface="Cambria" panose="02040503050406030204" pitchFamily="18" charset="0"/>
                        </a:rPr>
                        <a:t>4</a:t>
                      </a:r>
                      <a:endParaRPr lang="en-US" sz="1600" dirty="0">
                        <a:latin typeface="Cambria" panose="02040503050406030204" pitchFamily="18" charset="0"/>
                      </a:endParaRPr>
                    </a:p>
                  </a:txBody>
                  <a:tcPr/>
                </a:tc>
                <a:tc>
                  <a:txBody>
                    <a:bodyPr/>
                    <a:lstStyle/>
                    <a:p>
                      <a:pPr algn="ctr"/>
                      <a:r>
                        <a:rPr lang="en-US" sz="1600" dirty="0" smtClean="0">
                          <a:latin typeface="Cambria" panose="02040503050406030204" pitchFamily="18" charset="0"/>
                        </a:rPr>
                        <a:t>1 min</a:t>
                      </a:r>
                      <a:endParaRPr lang="en-US" sz="1600" dirty="0">
                        <a:latin typeface="Cambria" panose="02040503050406030204" pitchFamily="18" charset="0"/>
                      </a:endParaRPr>
                    </a:p>
                  </a:txBody>
                  <a:tcPr/>
                </a:tc>
                <a:tc>
                  <a:txBody>
                    <a:bodyPr/>
                    <a:lstStyle/>
                    <a:p>
                      <a:pPr algn="ctr"/>
                      <a:r>
                        <a:rPr lang="en-US" sz="1600" dirty="0" smtClean="0">
                          <a:latin typeface="Cambria" panose="02040503050406030204" pitchFamily="18" charset="0"/>
                        </a:rPr>
                        <a:t>3 min</a:t>
                      </a:r>
                      <a:endParaRPr lang="en-US" sz="1600" dirty="0">
                        <a:latin typeface="Cambria" panose="02040503050406030204" pitchFamily="18" charset="0"/>
                      </a:endParaRPr>
                    </a:p>
                  </a:txBody>
                  <a:tcPr/>
                </a:tc>
                <a:tc>
                  <a:txBody>
                    <a:bodyPr/>
                    <a:lstStyle/>
                    <a:p>
                      <a:pPr algn="ctr"/>
                      <a:r>
                        <a:rPr lang="en-US" sz="1600" dirty="0" smtClean="0">
                          <a:latin typeface="Cambria" panose="02040503050406030204" pitchFamily="18" charset="0"/>
                        </a:rPr>
                        <a:t>5 min</a:t>
                      </a:r>
                      <a:endParaRPr lang="en-US" sz="1600" dirty="0">
                        <a:latin typeface="Cambria" panose="02040503050406030204" pitchFamily="18" charset="0"/>
                      </a:endParaRPr>
                    </a:p>
                  </a:txBody>
                  <a:tcPr/>
                </a:tc>
                <a:tc>
                  <a:txBody>
                    <a:bodyPr/>
                    <a:lstStyle/>
                    <a:p>
                      <a:pPr algn="ctr"/>
                      <a:r>
                        <a:rPr lang="en-US" sz="1600" dirty="0" smtClean="0">
                          <a:latin typeface="Cambria" panose="02040503050406030204" pitchFamily="18" charset="0"/>
                        </a:rPr>
                        <a:t>10 min</a:t>
                      </a:r>
                      <a:endParaRPr lang="en-US" sz="1600" dirty="0">
                        <a:latin typeface="Cambria" panose="02040503050406030204" pitchFamily="18" charset="0"/>
                      </a:endParaRPr>
                    </a:p>
                  </a:txBody>
                  <a:tcPr/>
                </a:tc>
                <a:tc>
                  <a:txBody>
                    <a:bodyPr/>
                    <a:lstStyle/>
                    <a:p>
                      <a:pPr algn="ctr"/>
                      <a:r>
                        <a:rPr lang="en-US" sz="1600" dirty="0" smtClean="0">
                          <a:latin typeface="Cambria" panose="02040503050406030204" pitchFamily="18" charset="0"/>
                        </a:rPr>
                        <a:t>30 min</a:t>
                      </a:r>
                      <a:endParaRPr lang="en-US" sz="1600" dirty="0">
                        <a:latin typeface="Cambria" panose="02040503050406030204" pitchFamily="18" charset="0"/>
                      </a:endParaRPr>
                    </a:p>
                  </a:txBody>
                  <a:tcPr/>
                </a:tc>
                <a:tc>
                  <a:txBody>
                    <a:bodyPr/>
                    <a:lstStyle/>
                    <a:p>
                      <a:pPr algn="ctr"/>
                      <a:endParaRPr lang="en-US" sz="1600" dirty="0">
                        <a:latin typeface="Cambria" panose="02040503050406030204" pitchFamily="18" charset="0"/>
                      </a:endParaRPr>
                    </a:p>
                  </a:txBody>
                  <a:tcPr/>
                </a:tc>
                <a:tc>
                  <a:txBody>
                    <a:bodyPr/>
                    <a:lstStyle/>
                    <a:p>
                      <a:pPr algn="ctr"/>
                      <a:endParaRPr lang="en-US" sz="1600" dirty="0">
                        <a:latin typeface="Cambria" panose="02040503050406030204" pitchFamily="18" charset="0"/>
                      </a:endParaRPr>
                    </a:p>
                  </a:txBody>
                  <a:tcPr/>
                </a:tc>
              </a:tr>
              <a:tr h="370840">
                <a:tc>
                  <a:txBody>
                    <a:bodyPr/>
                    <a:lstStyle/>
                    <a:p>
                      <a:pPr algn="ctr"/>
                      <a:r>
                        <a:rPr lang="en-US" sz="1600" dirty="0" smtClean="0">
                          <a:latin typeface="Cambria" panose="02040503050406030204" pitchFamily="18" charset="0"/>
                        </a:rPr>
                        <a:t>5</a:t>
                      </a:r>
                      <a:endParaRPr lang="en-US" sz="1600" dirty="0">
                        <a:latin typeface="Cambria" panose="02040503050406030204" pitchFamily="18" charset="0"/>
                      </a:endParaRPr>
                    </a:p>
                  </a:txBody>
                  <a:tcPr/>
                </a:tc>
                <a:tc>
                  <a:txBody>
                    <a:bodyPr/>
                    <a:lstStyle/>
                    <a:p>
                      <a:pPr algn="ctr"/>
                      <a:r>
                        <a:rPr lang="en-US" sz="1600" dirty="0" smtClean="0">
                          <a:latin typeface="Cambria" panose="02040503050406030204" pitchFamily="18" charset="0"/>
                        </a:rPr>
                        <a:t>1 min</a:t>
                      </a:r>
                      <a:endParaRPr lang="en-US" sz="1600" dirty="0">
                        <a:latin typeface="Cambria" panose="02040503050406030204" pitchFamily="18" charset="0"/>
                      </a:endParaRPr>
                    </a:p>
                  </a:txBody>
                  <a:tcPr/>
                </a:tc>
                <a:tc>
                  <a:txBody>
                    <a:bodyPr/>
                    <a:lstStyle/>
                    <a:p>
                      <a:pPr algn="ctr"/>
                      <a:r>
                        <a:rPr lang="en-US" sz="1600" dirty="0" smtClean="0">
                          <a:latin typeface="Cambria" panose="02040503050406030204" pitchFamily="18" charset="0"/>
                        </a:rPr>
                        <a:t>5 min</a:t>
                      </a:r>
                      <a:endParaRPr lang="en-US" sz="1600" dirty="0">
                        <a:latin typeface="Cambria" panose="02040503050406030204" pitchFamily="18" charset="0"/>
                      </a:endParaRPr>
                    </a:p>
                  </a:txBody>
                  <a:tcPr/>
                </a:tc>
                <a:tc>
                  <a:txBody>
                    <a:bodyPr/>
                    <a:lstStyle/>
                    <a:p>
                      <a:pPr algn="ctr"/>
                      <a:r>
                        <a:rPr lang="en-US" sz="1600" dirty="0" smtClean="0">
                          <a:latin typeface="Cambria" panose="02040503050406030204" pitchFamily="18" charset="0"/>
                        </a:rPr>
                        <a:t>10 min</a:t>
                      </a:r>
                      <a:endParaRPr lang="en-US" sz="1600" dirty="0">
                        <a:latin typeface="Cambria" panose="02040503050406030204" pitchFamily="18" charset="0"/>
                      </a:endParaRPr>
                    </a:p>
                  </a:txBody>
                  <a:tcPr/>
                </a:tc>
                <a:tc>
                  <a:txBody>
                    <a:bodyPr/>
                    <a:lstStyle/>
                    <a:p>
                      <a:pPr algn="ctr"/>
                      <a:r>
                        <a:rPr lang="en-US" sz="1600" dirty="0" smtClean="0">
                          <a:latin typeface="Cambria" panose="02040503050406030204" pitchFamily="18" charset="0"/>
                        </a:rPr>
                        <a:t>30 min</a:t>
                      </a:r>
                      <a:endParaRPr lang="en-US" sz="1600" dirty="0">
                        <a:latin typeface="Cambria" panose="02040503050406030204" pitchFamily="18" charset="0"/>
                      </a:endParaRPr>
                    </a:p>
                  </a:txBody>
                  <a:tcPr/>
                </a:tc>
                <a:tc>
                  <a:txBody>
                    <a:bodyPr/>
                    <a:lstStyle/>
                    <a:p>
                      <a:pPr algn="ctr"/>
                      <a:endParaRPr lang="en-US" sz="1600" dirty="0">
                        <a:latin typeface="Cambria" panose="02040503050406030204" pitchFamily="18" charset="0"/>
                      </a:endParaRPr>
                    </a:p>
                  </a:txBody>
                  <a:tcPr/>
                </a:tc>
                <a:tc>
                  <a:txBody>
                    <a:bodyPr/>
                    <a:lstStyle/>
                    <a:p>
                      <a:pPr algn="ctr"/>
                      <a:endParaRPr lang="en-US" sz="1600" dirty="0">
                        <a:latin typeface="Cambria" panose="02040503050406030204" pitchFamily="18" charset="0"/>
                      </a:endParaRPr>
                    </a:p>
                  </a:txBody>
                  <a:tcPr/>
                </a:tc>
                <a:tc>
                  <a:txBody>
                    <a:bodyPr/>
                    <a:lstStyle/>
                    <a:p>
                      <a:pPr algn="ctr"/>
                      <a:endParaRPr lang="en-US" sz="1600" dirty="0">
                        <a:latin typeface="Cambria" panose="02040503050406030204" pitchFamily="18" charset="0"/>
                      </a:endParaRPr>
                    </a:p>
                  </a:txBody>
                  <a:tcPr/>
                </a:tc>
              </a:tr>
              <a:tr h="370840">
                <a:tc>
                  <a:txBody>
                    <a:bodyPr/>
                    <a:lstStyle/>
                    <a:p>
                      <a:pPr algn="ctr"/>
                      <a:r>
                        <a:rPr lang="en-US" sz="1600" dirty="0" smtClean="0">
                          <a:latin typeface="Cambria" panose="02040503050406030204" pitchFamily="18" charset="0"/>
                        </a:rPr>
                        <a:t>6</a:t>
                      </a:r>
                      <a:endParaRPr lang="en-US" sz="1600" dirty="0">
                        <a:latin typeface="Cambria" panose="02040503050406030204" pitchFamily="18" charset="0"/>
                      </a:endParaRPr>
                    </a:p>
                  </a:txBody>
                  <a:tcPr/>
                </a:tc>
                <a:tc>
                  <a:txBody>
                    <a:bodyPr/>
                    <a:lstStyle/>
                    <a:p>
                      <a:pPr algn="ctr"/>
                      <a:r>
                        <a:rPr lang="en-US" sz="1600" dirty="0" smtClean="0">
                          <a:latin typeface="Cambria" panose="02040503050406030204" pitchFamily="18" charset="0"/>
                        </a:rPr>
                        <a:t>5 min</a:t>
                      </a:r>
                      <a:endParaRPr lang="en-US" sz="1600" dirty="0">
                        <a:latin typeface="Cambria" panose="02040503050406030204" pitchFamily="18" charset="0"/>
                      </a:endParaRPr>
                    </a:p>
                  </a:txBody>
                  <a:tcPr/>
                </a:tc>
                <a:tc>
                  <a:txBody>
                    <a:bodyPr/>
                    <a:lstStyle/>
                    <a:p>
                      <a:pPr algn="ctr"/>
                      <a:r>
                        <a:rPr lang="en-US" sz="1600" dirty="0" smtClean="0">
                          <a:latin typeface="Cambria" panose="02040503050406030204" pitchFamily="18" charset="0"/>
                        </a:rPr>
                        <a:t>10 min</a:t>
                      </a:r>
                      <a:endParaRPr lang="en-US" sz="1600" dirty="0">
                        <a:latin typeface="Cambria" panose="02040503050406030204" pitchFamily="18" charset="0"/>
                      </a:endParaRPr>
                    </a:p>
                  </a:txBody>
                  <a:tcPr/>
                </a:tc>
                <a:tc>
                  <a:txBody>
                    <a:bodyPr/>
                    <a:lstStyle/>
                    <a:p>
                      <a:pPr algn="ctr"/>
                      <a:r>
                        <a:rPr lang="en-US" sz="1600" dirty="0" smtClean="0">
                          <a:latin typeface="Cambria" panose="02040503050406030204" pitchFamily="18" charset="0"/>
                        </a:rPr>
                        <a:t>30 min</a:t>
                      </a:r>
                      <a:endParaRPr lang="en-US" sz="1600" dirty="0">
                        <a:latin typeface="Cambria" panose="02040503050406030204" pitchFamily="18" charset="0"/>
                      </a:endParaRPr>
                    </a:p>
                  </a:txBody>
                  <a:tcPr/>
                </a:tc>
                <a:tc>
                  <a:txBody>
                    <a:bodyPr/>
                    <a:lstStyle/>
                    <a:p>
                      <a:pPr algn="ctr"/>
                      <a:endParaRPr lang="en-US" sz="1600" dirty="0">
                        <a:latin typeface="Cambria" panose="02040503050406030204" pitchFamily="18" charset="0"/>
                      </a:endParaRPr>
                    </a:p>
                  </a:txBody>
                  <a:tcPr/>
                </a:tc>
                <a:tc>
                  <a:txBody>
                    <a:bodyPr/>
                    <a:lstStyle/>
                    <a:p>
                      <a:pPr algn="ctr"/>
                      <a:endParaRPr lang="en-US" sz="1600" dirty="0">
                        <a:latin typeface="Cambria" panose="02040503050406030204" pitchFamily="18" charset="0"/>
                      </a:endParaRPr>
                    </a:p>
                  </a:txBody>
                  <a:tcPr/>
                </a:tc>
                <a:tc>
                  <a:txBody>
                    <a:bodyPr/>
                    <a:lstStyle/>
                    <a:p>
                      <a:pPr algn="ctr"/>
                      <a:endParaRPr lang="en-US" sz="1600" dirty="0">
                        <a:latin typeface="Cambria" panose="02040503050406030204" pitchFamily="18" charset="0"/>
                      </a:endParaRPr>
                    </a:p>
                  </a:txBody>
                  <a:tcPr/>
                </a:tc>
                <a:tc>
                  <a:txBody>
                    <a:bodyPr/>
                    <a:lstStyle/>
                    <a:p>
                      <a:pPr algn="ctr"/>
                      <a:endParaRPr lang="en-US" sz="1600" dirty="0">
                        <a:latin typeface="Cambria" panose="02040503050406030204" pitchFamily="18" charset="0"/>
                      </a:endParaRPr>
                    </a:p>
                  </a:txBody>
                  <a:tcPr/>
                </a:tc>
              </a:tr>
              <a:tr h="370840">
                <a:tc>
                  <a:txBody>
                    <a:bodyPr/>
                    <a:lstStyle/>
                    <a:p>
                      <a:pPr algn="ctr"/>
                      <a:r>
                        <a:rPr lang="en-US" sz="1600" dirty="0" smtClean="0">
                          <a:latin typeface="Cambria" panose="02040503050406030204" pitchFamily="18" charset="0"/>
                        </a:rPr>
                        <a:t>7</a:t>
                      </a:r>
                      <a:endParaRPr lang="en-US" sz="1600" dirty="0">
                        <a:latin typeface="Cambria" panose="02040503050406030204" pitchFamily="18" charset="0"/>
                      </a:endParaRPr>
                    </a:p>
                  </a:txBody>
                  <a:tcPr/>
                </a:tc>
                <a:tc>
                  <a:txBody>
                    <a:bodyPr/>
                    <a:lstStyle/>
                    <a:p>
                      <a:pPr algn="ctr"/>
                      <a:r>
                        <a:rPr lang="en-US" sz="1600" dirty="0" smtClean="0">
                          <a:latin typeface="Cambria" panose="02040503050406030204" pitchFamily="18" charset="0"/>
                        </a:rPr>
                        <a:t>5 min</a:t>
                      </a:r>
                      <a:endParaRPr lang="en-US" sz="1600" dirty="0">
                        <a:latin typeface="Cambria" panose="02040503050406030204" pitchFamily="18" charset="0"/>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dirty="0" smtClean="0">
                          <a:latin typeface="Cambria" panose="02040503050406030204" pitchFamily="18" charset="0"/>
                        </a:rPr>
                        <a:t>30 min</a:t>
                      </a:r>
                    </a:p>
                  </a:txBody>
                  <a:tcPr/>
                </a:tc>
                <a:tc>
                  <a:txBody>
                    <a:bodyPr/>
                    <a:lstStyle/>
                    <a:p>
                      <a:pPr algn="ctr"/>
                      <a:endParaRPr lang="en-US" sz="1600" dirty="0">
                        <a:latin typeface="Cambria" panose="02040503050406030204" pitchFamily="18" charset="0"/>
                      </a:endParaRPr>
                    </a:p>
                  </a:txBody>
                  <a:tcPr/>
                </a:tc>
                <a:tc>
                  <a:txBody>
                    <a:bodyPr/>
                    <a:lstStyle/>
                    <a:p>
                      <a:pPr algn="ctr"/>
                      <a:endParaRPr lang="en-US" sz="1600" dirty="0">
                        <a:latin typeface="Cambria" panose="02040503050406030204" pitchFamily="18" charset="0"/>
                      </a:endParaRPr>
                    </a:p>
                  </a:txBody>
                  <a:tcPr/>
                </a:tc>
                <a:tc>
                  <a:txBody>
                    <a:bodyPr/>
                    <a:lstStyle/>
                    <a:p>
                      <a:pPr algn="ctr"/>
                      <a:endParaRPr lang="en-US" sz="1600" dirty="0">
                        <a:latin typeface="Cambria" panose="02040503050406030204" pitchFamily="18" charset="0"/>
                      </a:endParaRPr>
                    </a:p>
                  </a:txBody>
                  <a:tcPr/>
                </a:tc>
                <a:tc>
                  <a:txBody>
                    <a:bodyPr/>
                    <a:lstStyle/>
                    <a:p>
                      <a:pPr algn="ctr"/>
                      <a:endParaRPr lang="en-US" sz="1600" dirty="0">
                        <a:latin typeface="Cambria" panose="02040503050406030204" pitchFamily="18" charset="0"/>
                      </a:endParaRPr>
                    </a:p>
                  </a:txBody>
                  <a:tcPr/>
                </a:tc>
                <a:tc>
                  <a:txBody>
                    <a:bodyPr/>
                    <a:lstStyle/>
                    <a:p>
                      <a:pPr algn="ctr"/>
                      <a:endParaRPr lang="en-US" sz="1600" dirty="0">
                        <a:latin typeface="Cambria" panose="02040503050406030204" pitchFamily="18" charset="0"/>
                      </a:endParaRPr>
                    </a:p>
                  </a:txBody>
                  <a:tcPr/>
                </a:tc>
              </a:tr>
            </a:tbl>
          </a:graphicData>
        </a:graphic>
      </p:graphicFrame>
    </p:spTree>
    <p:extLst>
      <p:ext uri="{BB962C8B-B14F-4D97-AF65-F5344CB8AC3E}">
        <p14:creationId xmlns:p14="http://schemas.microsoft.com/office/powerpoint/2010/main" val="10824289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checkerboard(across)">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1219200"/>
            <a:ext cx="8610600" cy="5105400"/>
          </a:xfrm>
        </p:spPr>
        <p:txBody>
          <a:bodyPr>
            <a:normAutofit/>
          </a:bodyPr>
          <a:lstStyle/>
          <a:p>
            <a:pPr marL="0" indent="0">
              <a:buNone/>
            </a:pPr>
            <a:r>
              <a:rPr lang="en-US" sz="3200" b="1" dirty="0" smtClean="0">
                <a:solidFill>
                  <a:srgbClr val="005024"/>
                </a:solidFill>
              </a:rPr>
              <a:t>Bed Time Pass</a:t>
            </a:r>
          </a:p>
          <a:p>
            <a:pPr marL="0" indent="0">
              <a:buNone/>
            </a:pPr>
            <a:endParaRPr lang="en-US" b="1" dirty="0">
              <a:solidFill>
                <a:srgbClr val="005024"/>
              </a:solidFill>
            </a:endParaRPr>
          </a:p>
          <a:p>
            <a:pPr marL="0" indent="0" algn="r">
              <a:buNone/>
            </a:pPr>
            <a:r>
              <a:rPr lang="en-US" b="1" dirty="0" smtClean="0">
                <a:solidFill>
                  <a:srgbClr val="005024"/>
                </a:solidFill>
              </a:rPr>
              <a:t>Give your child a </a:t>
            </a:r>
            <a:r>
              <a:rPr lang="en-US" b="1" i="1" dirty="0" smtClean="0">
                <a:solidFill>
                  <a:srgbClr val="005024"/>
                </a:solidFill>
              </a:rPr>
              <a:t>bed time pass </a:t>
            </a:r>
          </a:p>
          <a:p>
            <a:pPr marL="0" indent="0" algn="r">
              <a:buNone/>
            </a:pPr>
            <a:r>
              <a:rPr lang="en-US" b="1" dirty="0" smtClean="0">
                <a:solidFill>
                  <a:srgbClr val="005024"/>
                </a:solidFill>
              </a:rPr>
              <a:t>to be used as needed after the bid good night</a:t>
            </a:r>
          </a:p>
          <a:p>
            <a:pPr marL="0" indent="0" algn="r">
              <a:buNone/>
            </a:pPr>
            <a:r>
              <a:rPr lang="en-US" b="1" dirty="0" smtClean="0">
                <a:solidFill>
                  <a:srgbClr val="005024"/>
                </a:solidFill>
              </a:rPr>
              <a:t>to have one request granted.</a:t>
            </a:r>
          </a:p>
          <a:p>
            <a:pPr marL="0" indent="0">
              <a:buNone/>
            </a:pPr>
            <a:endParaRPr lang="en-US" b="1" dirty="0" smtClean="0">
              <a:solidFill>
                <a:srgbClr val="005024"/>
              </a:solidFill>
            </a:endParaRPr>
          </a:p>
          <a:p>
            <a:pPr marL="0" lvl="1" indent="0">
              <a:buNone/>
            </a:pPr>
            <a:r>
              <a:rPr lang="en-US" sz="2400" b="1" dirty="0" smtClean="0"/>
              <a:t>If # of IBs was high before you try this treatment, provide more than one bed time pass initially and then fade out the number each night.  </a:t>
            </a:r>
          </a:p>
          <a:p>
            <a:pPr>
              <a:buNone/>
            </a:pPr>
            <a:endParaRPr lang="en-US" dirty="0" smtClean="0"/>
          </a:p>
          <a:p>
            <a:endParaRPr lang="en-US" dirty="0" smtClean="0"/>
          </a:p>
          <a:p>
            <a:pPr>
              <a:buNone/>
            </a:pPr>
            <a:endParaRPr lang="en-US" dirty="0"/>
          </a:p>
        </p:txBody>
      </p:sp>
      <p:sp>
        <p:nvSpPr>
          <p:cNvPr id="5" name="Title 1"/>
          <p:cNvSpPr txBox="1">
            <a:spLocks/>
          </p:cNvSpPr>
          <p:nvPr/>
        </p:nvSpPr>
        <p:spPr>
          <a:xfrm>
            <a:off x="457200" y="152400"/>
            <a:ext cx="8229600" cy="7620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Cambria" pitchFamily="18" charset="0"/>
                <a:ea typeface="+mj-ea"/>
                <a:cs typeface="+mj-cs"/>
              </a:defRPr>
            </a:lvl1pPr>
          </a:lstStyle>
          <a:p>
            <a:r>
              <a:rPr lang="en-US" sz="3600" b="1" smtClean="0"/>
              <a:t>Addressing SLIB</a:t>
            </a:r>
            <a:endParaRPr lang="en-US" sz="3600" b="1" dirty="0"/>
          </a:p>
        </p:txBody>
      </p:sp>
    </p:spTree>
    <p:extLst>
      <p:ext uri="{BB962C8B-B14F-4D97-AF65-F5344CB8AC3E}">
        <p14:creationId xmlns:p14="http://schemas.microsoft.com/office/powerpoint/2010/main" val="3486873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3">
                                            <p:txEl>
                                              <p:pRg st="6" end="6"/>
                                            </p:txEl>
                                          </p:spTgt>
                                        </p:tgtEl>
                                        <p:attrNameLst>
                                          <p:attrName>style.visibility</p:attrName>
                                        </p:attrNameLst>
                                      </p:cBhvr>
                                      <p:to>
                                        <p:strVal val="visible"/>
                                      </p:to>
                                    </p:set>
                                    <p:animEffect transition="in" filter="box(in)">
                                      <p:cBhvr>
                                        <p:cTn id="7"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p:cNvGraphicFramePr>
            <a:graphicFrameLocks noGrp="1"/>
          </p:cNvGraphicFramePr>
          <p:nvPr/>
        </p:nvGraphicFramePr>
        <p:xfrm>
          <a:off x="1752601" y="533400"/>
          <a:ext cx="6705599" cy="4207560"/>
        </p:xfrm>
        <a:graphic>
          <a:graphicData uri="http://schemas.openxmlformats.org/drawingml/2006/table">
            <a:tbl>
              <a:tblPr/>
              <a:tblGrid>
                <a:gridCol w="867571"/>
                <a:gridCol w="2187001"/>
                <a:gridCol w="1843588"/>
                <a:gridCol w="1807439"/>
              </a:tblGrid>
              <a:tr h="517769">
                <a:tc gridSpan="4">
                  <a:txBody>
                    <a:bodyPr/>
                    <a:lstStyle/>
                    <a:p>
                      <a:pPr algn="ctr" fontAlgn="ctr"/>
                      <a:r>
                        <a:rPr lang="en-US" sz="2400" b="1" i="0" u="none" strike="noStrike" dirty="0">
                          <a:solidFill>
                            <a:srgbClr val="000000"/>
                          </a:solidFill>
                          <a:latin typeface="+mj-lt"/>
                        </a:rPr>
                        <a:t>Results of Social Acceptability </a:t>
                      </a:r>
                      <a:r>
                        <a:rPr lang="en-US" sz="2400" b="1" i="0" u="none" strike="noStrike" dirty="0" smtClean="0">
                          <a:solidFill>
                            <a:srgbClr val="000000"/>
                          </a:solidFill>
                          <a:latin typeface="+mj-lt"/>
                        </a:rPr>
                        <a:t>Questionnaire</a:t>
                      </a:r>
                    </a:p>
                    <a:p>
                      <a:pPr algn="ctr" fontAlgn="ctr"/>
                      <a:r>
                        <a:rPr lang="en-US" sz="2400" b="1" i="0" u="none" strike="noStrike" dirty="0" smtClean="0">
                          <a:solidFill>
                            <a:srgbClr val="000000"/>
                          </a:solidFill>
                          <a:latin typeface="+mj-lt"/>
                        </a:rPr>
                        <a:t>Administered </a:t>
                      </a:r>
                      <a:r>
                        <a:rPr lang="en-US" sz="2400" b="1" i="0" u="none" strike="noStrike" dirty="0">
                          <a:solidFill>
                            <a:srgbClr val="000000"/>
                          </a:solidFill>
                          <a:latin typeface="+mj-lt"/>
                        </a:rPr>
                        <a:t>to </a:t>
                      </a:r>
                      <a:r>
                        <a:rPr lang="en-US" sz="2400" b="1" i="0" u="none" strike="noStrike" dirty="0" smtClean="0">
                          <a:solidFill>
                            <a:srgbClr val="000000"/>
                          </a:solidFill>
                          <a:latin typeface="+mj-lt"/>
                        </a:rPr>
                        <a:t>Parents who Implemented Three Strategies for</a:t>
                      </a:r>
                      <a:r>
                        <a:rPr lang="en-US" sz="2400" b="1" i="0" u="none" strike="noStrike" baseline="0" dirty="0" smtClean="0">
                          <a:solidFill>
                            <a:srgbClr val="000000"/>
                          </a:solidFill>
                          <a:latin typeface="+mj-lt"/>
                        </a:rPr>
                        <a:t> A</a:t>
                      </a:r>
                      <a:r>
                        <a:rPr lang="en-US" sz="2400" b="1" i="0" u="none" strike="noStrike" dirty="0" smtClean="0">
                          <a:solidFill>
                            <a:srgbClr val="000000"/>
                          </a:solidFill>
                          <a:latin typeface="+mj-lt"/>
                        </a:rPr>
                        <a:t>ddressing Sleep Interfering Behavior</a:t>
                      </a:r>
                    </a:p>
                    <a:p>
                      <a:pPr algn="ctr" fontAlgn="ctr"/>
                      <a:endParaRPr lang="en-US" sz="2000" b="0" i="1" u="none" strike="noStrike" dirty="0">
                        <a:solidFill>
                          <a:srgbClr val="000000"/>
                        </a:solidFill>
                        <a:latin typeface="Times New Roman"/>
                      </a:endParaRPr>
                    </a:p>
                  </a:txBody>
                  <a:tcPr marL="9525" marR="9525" marT="9525" marB="0" anchor="ctr">
                    <a:lnL>
                      <a:noFill/>
                    </a:lnL>
                    <a:lnR>
                      <a:noFill/>
                    </a:lnR>
                    <a:lnT>
                      <a:noFill/>
                    </a:lnT>
                    <a:lnB w="635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r>
              <a:tr h="517769">
                <a:tc>
                  <a:txBody>
                    <a:bodyPr/>
                    <a:lstStyle/>
                    <a:p>
                      <a:pPr algn="l" fontAlgn="ctr"/>
                      <a:endParaRPr lang="en-US" sz="1200" b="0" i="0" u="none" strike="noStrike" dirty="0">
                        <a:solidFill>
                          <a:srgbClr val="000000"/>
                        </a:solidFill>
                        <a:latin typeface="Times New Roman"/>
                      </a:endParaRPr>
                    </a:p>
                  </a:txBody>
                  <a:tcPr marL="9525" marR="9525" marT="9525"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ctr"/>
                      <a:r>
                        <a:rPr lang="en-US" sz="2000" b="0" i="0" u="none" strike="noStrike" dirty="0">
                          <a:solidFill>
                            <a:srgbClr val="000000"/>
                          </a:solidFill>
                          <a:latin typeface="Times New Roman"/>
                        </a:rPr>
                        <a:t>Gina</a:t>
                      </a:r>
                    </a:p>
                  </a:txBody>
                  <a:tcPr marL="9525" marR="9525" marT="952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algn="ctr" fontAlgn="ctr"/>
                      <a:r>
                        <a:rPr lang="en-US" sz="2000" b="0" i="0" u="none" strike="noStrike" dirty="0">
                          <a:solidFill>
                            <a:srgbClr val="000000"/>
                          </a:solidFill>
                          <a:latin typeface="Times New Roman"/>
                        </a:rPr>
                        <a:t>Sam</a:t>
                      </a:r>
                    </a:p>
                  </a:txBody>
                  <a:tcPr marL="9525" marR="9525" marT="952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US"/>
                    </a:p>
                  </a:txBody>
                  <a:tcPr/>
                </a:tc>
              </a:tr>
              <a:tr h="465992">
                <a:tc>
                  <a:txBody>
                    <a:bodyPr/>
                    <a:lstStyle/>
                    <a:p>
                      <a:pPr algn="l" fontAlgn="ctr"/>
                      <a:r>
                        <a:rPr lang="en-US" sz="1600" b="0" i="0" u="none" strike="noStrike" dirty="0">
                          <a:solidFill>
                            <a:srgbClr val="000000"/>
                          </a:solidFill>
                          <a:latin typeface="Times New Roman"/>
                        </a:rPr>
                        <a:t>Ranking</a:t>
                      </a:r>
                    </a:p>
                  </a:txBody>
                  <a:tcPr marL="9525" marR="9525" marT="9525"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ctr"/>
                      <a:r>
                        <a:rPr lang="en-US" sz="2000" b="0" i="0" u="none" strike="noStrike" dirty="0">
                          <a:solidFill>
                            <a:srgbClr val="000000"/>
                          </a:solidFill>
                          <a:latin typeface="Times New Roman"/>
                        </a:rPr>
                        <a:t>Mom</a:t>
                      </a:r>
                    </a:p>
                  </a:txBody>
                  <a:tcPr marL="9525" marR="9525" marT="952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2000" b="0" i="0" u="none" strike="noStrike" dirty="0">
                          <a:solidFill>
                            <a:srgbClr val="000000"/>
                          </a:solidFill>
                          <a:latin typeface="Times New Roman"/>
                        </a:rPr>
                        <a:t>Mom</a:t>
                      </a:r>
                    </a:p>
                  </a:txBody>
                  <a:tcPr marL="9525" marR="9525" marT="952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2000" b="0" i="0" u="none" strike="noStrike" dirty="0">
                          <a:solidFill>
                            <a:srgbClr val="000000"/>
                          </a:solidFill>
                          <a:latin typeface="Times New Roman"/>
                        </a:rPr>
                        <a:t>Dad</a:t>
                      </a:r>
                    </a:p>
                  </a:txBody>
                  <a:tcPr marL="9525" marR="9525" marT="952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465992">
                <a:tc>
                  <a:txBody>
                    <a:bodyPr/>
                    <a:lstStyle/>
                    <a:p>
                      <a:pPr algn="ctr" fontAlgn="ctr"/>
                      <a:r>
                        <a:rPr lang="en-US" sz="2000" b="0" i="0" u="none" strike="noStrike" dirty="0">
                          <a:solidFill>
                            <a:srgbClr val="000000"/>
                          </a:solidFill>
                          <a:latin typeface="Times New Roman"/>
                        </a:rPr>
                        <a:t>1</a:t>
                      </a:r>
                    </a:p>
                  </a:txBody>
                  <a:tcPr marL="9525" marR="9525" marT="9525" marB="0" anchor="ctr">
                    <a:lnL>
                      <a:noFill/>
                    </a:lnL>
                    <a:lnR>
                      <a:noFill/>
                    </a:lnR>
                    <a:lnT w="6350" cap="flat" cmpd="sng" algn="ctr">
                      <a:solidFill>
                        <a:srgbClr val="000000"/>
                      </a:solidFill>
                      <a:prstDash val="solid"/>
                      <a:round/>
                      <a:headEnd type="none" w="med" len="med"/>
                      <a:tailEnd type="none" w="med" len="med"/>
                    </a:lnT>
                    <a:lnB>
                      <a:noFill/>
                    </a:lnB>
                    <a:solidFill>
                      <a:srgbClr val="FFFF00"/>
                    </a:solidFill>
                  </a:tcPr>
                </a:tc>
                <a:tc>
                  <a:txBody>
                    <a:bodyPr/>
                    <a:lstStyle/>
                    <a:p>
                      <a:pPr algn="ctr" fontAlgn="ctr"/>
                      <a:r>
                        <a:rPr lang="en-US" sz="1600" b="1" i="0" u="none" strike="noStrike" dirty="0">
                          <a:solidFill>
                            <a:srgbClr val="0033CC"/>
                          </a:solidFill>
                          <a:latin typeface="Times New Roman"/>
                        </a:rPr>
                        <a:t>Bedtime Pass</a:t>
                      </a:r>
                    </a:p>
                  </a:txBody>
                  <a:tcPr marL="9525" marR="9525" marT="9525" marB="0" anchor="ctr">
                    <a:lnL>
                      <a:noFill/>
                    </a:lnL>
                    <a:lnR>
                      <a:noFill/>
                    </a:lnR>
                    <a:lnT w="6350" cap="flat" cmpd="sng" algn="ctr">
                      <a:solidFill>
                        <a:srgbClr val="000000"/>
                      </a:solidFill>
                      <a:prstDash val="solid"/>
                      <a:round/>
                      <a:headEnd type="none" w="med" len="med"/>
                      <a:tailEnd type="none" w="med" len="med"/>
                    </a:lnT>
                    <a:lnB>
                      <a:noFill/>
                    </a:lnB>
                    <a:solidFill>
                      <a:srgbClr val="FFFF00"/>
                    </a:solidFill>
                  </a:tcPr>
                </a:tc>
                <a:tc>
                  <a:txBody>
                    <a:bodyPr/>
                    <a:lstStyle/>
                    <a:p>
                      <a:pPr algn="ctr" fontAlgn="ctr"/>
                      <a:r>
                        <a:rPr lang="en-US" sz="1600" b="1" i="0" u="none" strike="noStrike" dirty="0">
                          <a:solidFill>
                            <a:srgbClr val="008000"/>
                          </a:solidFill>
                          <a:latin typeface="Times New Roman"/>
                        </a:rPr>
                        <a:t>Time-based Visiting</a:t>
                      </a:r>
                    </a:p>
                  </a:txBody>
                  <a:tcPr marL="9525" marR="9525" marT="9525" marB="0" anchor="ctr">
                    <a:lnL>
                      <a:noFill/>
                    </a:lnL>
                    <a:lnR>
                      <a:noFill/>
                    </a:lnR>
                    <a:lnT w="6350" cap="flat" cmpd="sng" algn="ctr">
                      <a:solidFill>
                        <a:srgbClr val="000000"/>
                      </a:solidFill>
                      <a:prstDash val="solid"/>
                      <a:round/>
                      <a:headEnd type="none" w="med" len="med"/>
                      <a:tailEnd type="none" w="med" len="med"/>
                    </a:lnT>
                    <a:lnB>
                      <a:noFill/>
                    </a:lnB>
                    <a:solidFill>
                      <a:srgbClr val="FFFF00"/>
                    </a:solidFill>
                  </a:tcPr>
                </a:tc>
                <a:tc>
                  <a:txBody>
                    <a:bodyPr/>
                    <a:lstStyle/>
                    <a:p>
                      <a:pPr algn="ctr" fontAlgn="ctr"/>
                      <a:r>
                        <a:rPr lang="en-US" sz="1600" b="1" i="0" u="none" strike="noStrike" dirty="0">
                          <a:solidFill>
                            <a:srgbClr val="0033CC"/>
                          </a:solidFill>
                          <a:latin typeface="Times New Roman"/>
                        </a:rPr>
                        <a:t>Bedtime Pass</a:t>
                      </a:r>
                    </a:p>
                  </a:txBody>
                  <a:tcPr marL="9525" marR="9525" marT="9525" marB="0" anchor="ctr">
                    <a:lnL>
                      <a:noFill/>
                    </a:lnL>
                    <a:lnR>
                      <a:noFill/>
                    </a:lnR>
                    <a:lnT w="6350" cap="flat" cmpd="sng" algn="ctr">
                      <a:solidFill>
                        <a:srgbClr val="000000"/>
                      </a:solidFill>
                      <a:prstDash val="solid"/>
                      <a:round/>
                      <a:headEnd type="none" w="med" len="med"/>
                      <a:tailEnd type="none" w="med" len="med"/>
                    </a:lnT>
                    <a:lnB>
                      <a:noFill/>
                    </a:lnB>
                    <a:solidFill>
                      <a:srgbClr val="FFFF00"/>
                    </a:solidFill>
                  </a:tcPr>
                </a:tc>
              </a:tr>
              <a:tr h="431475">
                <a:tc>
                  <a:txBody>
                    <a:bodyPr/>
                    <a:lstStyle/>
                    <a:p>
                      <a:pPr algn="ctr" fontAlgn="ctr"/>
                      <a:r>
                        <a:rPr lang="en-US" sz="2000" b="0" i="0" u="none" strike="noStrike" dirty="0">
                          <a:solidFill>
                            <a:srgbClr val="000000"/>
                          </a:solidFill>
                          <a:latin typeface="Times New Roman"/>
                        </a:rPr>
                        <a:t>2</a:t>
                      </a:r>
                    </a:p>
                  </a:txBody>
                  <a:tcPr marL="9525" marR="9525" marT="9525" marB="0" anchor="ctr">
                    <a:lnL>
                      <a:noFill/>
                    </a:lnL>
                    <a:lnR>
                      <a:noFill/>
                    </a:lnR>
                    <a:lnT>
                      <a:noFill/>
                    </a:lnT>
                    <a:lnB>
                      <a:noFill/>
                    </a:lnB>
                  </a:tcPr>
                </a:tc>
                <a:tc>
                  <a:txBody>
                    <a:bodyPr/>
                    <a:lstStyle/>
                    <a:p>
                      <a:pPr algn="ctr" fontAlgn="ctr"/>
                      <a:r>
                        <a:rPr lang="en-US" sz="1600" b="1" i="0" u="none" strike="noStrike" dirty="0">
                          <a:solidFill>
                            <a:srgbClr val="FF0000"/>
                          </a:solidFill>
                          <a:latin typeface="Times New Roman"/>
                        </a:rPr>
                        <a:t>Extinction</a:t>
                      </a:r>
                    </a:p>
                  </a:txBody>
                  <a:tcPr marL="9525" marR="9525" marT="9525" marB="0" anchor="ctr">
                    <a:lnL>
                      <a:noFill/>
                    </a:lnL>
                    <a:lnR>
                      <a:noFill/>
                    </a:lnR>
                    <a:lnT>
                      <a:noFill/>
                    </a:lnT>
                    <a:lnB>
                      <a:noFill/>
                    </a:lnB>
                  </a:tcPr>
                </a:tc>
                <a:tc>
                  <a:txBody>
                    <a:bodyPr/>
                    <a:lstStyle/>
                    <a:p>
                      <a:pPr algn="ctr" fontAlgn="ctr"/>
                      <a:r>
                        <a:rPr lang="en-US" sz="1600" b="1" i="0" u="none" strike="noStrike" dirty="0">
                          <a:solidFill>
                            <a:srgbClr val="0033CC"/>
                          </a:solidFill>
                          <a:latin typeface="Times New Roman"/>
                        </a:rPr>
                        <a:t>Bedtime Pass</a:t>
                      </a:r>
                    </a:p>
                  </a:txBody>
                  <a:tcPr marL="9525" marR="9525" marT="9525" marB="0" anchor="ctr">
                    <a:lnL>
                      <a:noFill/>
                    </a:lnL>
                    <a:lnR>
                      <a:noFill/>
                    </a:lnR>
                    <a:lnT>
                      <a:noFill/>
                    </a:lnT>
                    <a:lnB>
                      <a:noFill/>
                    </a:lnB>
                  </a:tcPr>
                </a:tc>
                <a:tc>
                  <a:txBody>
                    <a:bodyPr/>
                    <a:lstStyle/>
                    <a:p>
                      <a:pPr algn="ctr" fontAlgn="ctr"/>
                      <a:r>
                        <a:rPr lang="en-US" sz="1600" b="1" i="0" u="none" strike="noStrike" dirty="0">
                          <a:solidFill>
                            <a:srgbClr val="FF0000"/>
                          </a:solidFill>
                          <a:latin typeface="Times New Roman"/>
                        </a:rPr>
                        <a:t>Extinction</a:t>
                      </a:r>
                    </a:p>
                  </a:txBody>
                  <a:tcPr marL="9525" marR="9525" marT="9525" marB="0" anchor="ctr">
                    <a:lnL>
                      <a:noFill/>
                    </a:lnL>
                    <a:lnR>
                      <a:noFill/>
                    </a:lnR>
                    <a:lnT>
                      <a:noFill/>
                    </a:lnT>
                    <a:lnB>
                      <a:noFill/>
                    </a:lnB>
                  </a:tcPr>
                </a:tc>
              </a:tr>
              <a:tr h="431475">
                <a:tc>
                  <a:txBody>
                    <a:bodyPr/>
                    <a:lstStyle/>
                    <a:p>
                      <a:pPr algn="ctr" fontAlgn="ctr"/>
                      <a:r>
                        <a:rPr lang="en-US" sz="2000" b="0" i="0" u="none" strike="noStrike" dirty="0">
                          <a:solidFill>
                            <a:srgbClr val="000000"/>
                          </a:solidFill>
                          <a:latin typeface="Times New Roman"/>
                        </a:rPr>
                        <a:t>3</a:t>
                      </a:r>
                    </a:p>
                  </a:txBody>
                  <a:tcPr marL="9525" marR="9525" marT="9525"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ctr"/>
                      <a:r>
                        <a:rPr lang="en-US" sz="1600" b="1" i="0" u="none" strike="noStrike" dirty="0">
                          <a:solidFill>
                            <a:srgbClr val="008000"/>
                          </a:solidFill>
                          <a:latin typeface="Times New Roman"/>
                        </a:rPr>
                        <a:t>Time-based Visiting</a:t>
                      </a:r>
                    </a:p>
                  </a:txBody>
                  <a:tcPr marL="9525" marR="9525" marT="9525"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ctr"/>
                      <a:r>
                        <a:rPr lang="en-US" sz="1600" b="1" i="0" u="none" strike="noStrike" dirty="0">
                          <a:solidFill>
                            <a:srgbClr val="FF0000"/>
                          </a:solidFill>
                          <a:latin typeface="Times New Roman"/>
                        </a:rPr>
                        <a:t>Extinction</a:t>
                      </a:r>
                    </a:p>
                  </a:txBody>
                  <a:tcPr marL="9525" marR="9525" marT="9525"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ctr"/>
                      <a:r>
                        <a:rPr lang="en-US" sz="1600" b="1" i="0" u="none" strike="noStrike" dirty="0">
                          <a:solidFill>
                            <a:srgbClr val="008000"/>
                          </a:solidFill>
                          <a:latin typeface="Times New Roman"/>
                        </a:rPr>
                        <a:t>Time-based Visiting</a:t>
                      </a:r>
                    </a:p>
                  </a:txBody>
                  <a:tcPr marL="9525" marR="9525" marT="9525" marB="0" anchor="ctr">
                    <a:lnL>
                      <a:noFill/>
                    </a:lnL>
                    <a:lnR>
                      <a:noFill/>
                    </a:lnR>
                    <a:lnT>
                      <a:noFill/>
                    </a:lnT>
                    <a:lnB w="6350" cap="flat" cmpd="sng" algn="ctr">
                      <a:solidFill>
                        <a:srgbClr val="000000"/>
                      </a:solidFill>
                      <a:prstDash val="solid"/>
                      <a:round/>
                      <a:headEnd type="none" w="med" len="med"/>
                      <a:tailEnd type="none" w="med" len="med"/>
                    </a:lnB>
                  </a:tcPr>
                </a:tc>
              </a:tr>
              <a:tr h="483252">
                <a:tc gridSpan="2">
                  <a:txBody>
                    <a:bodyPr/>
                    <a:lstStyle/>
                    <a:p>
                      <a:pPr algn="l" fontAlgn="ctr"/>
                      <a:endParaRPr lang="en-US" sz="1600" b="0" i="0" u="none" strike="noStrike" dirty="0">
                        <a:solidFill>
                          <a:srgbClr val="000000"/>
                        </a:solidFill>
                        <a:latin typeface="Times New Roman"/>
                      </a:endParaRPr>
                    </a:p>
                  </a:txBody>
                  <a:tcPr marL="9525" marR="9525" marT="9525" marB="0" anchor="ctr">
                    <a:lnL>
                      <a:noFill/>
                    </a:lnL>
                    <a:lnR>
                      <a:noFill/>
                    </a:lnR>
                    <a:lnT w="6350" cap="flat" cmpd="sng" algn="ctr">
                      <a:solidFill>
                        <a:srgbClr val="000000"/>
                      </a:solidFill>
                      <a:prstDash val="solid"/>
                      <a:round/>
                      <a:headEnd type="none" w="med" len="med"/>
                      <a:tailEnd type="none" w="med" len="med"/>
                    </a:lnT>
                    <a:lnB>
                      <a:noFill/>
                    </a:lnB>
                  </a:tcPr>
                </a:tc>
                <a:tc hMerge="1">
                  <a:txBody>
                    <a:bodyPr/>
                    <a:lstStyle/>
                    <a:p>
                      <a:endParaRPr lang="en-US"/>
                    </a:p>
                  </a:txBody>
                  <a:tcPr/>
                </a:tc>
                <a:tc>
                  <a:txBody>
                    <a:bodyPr/>
                    <a:lstStyle/>
                    <a:p>
                      <a:pPr algn="l" fontAlgn="ctr"/>
                      <a:endParaRPr lang="en-US" sz="1200" b="0" i="0" u="none" strike="noStrike" dirty="0">
                        <a:solidFill>
                          <a:srgbClr val="000000"/>
                        </a:solidFill>
                        <a:latin typeface="Times New Roman"/>
                      </a:endParaRPr>
                    </a:p>
                  </a:txBody>
                  <a:tcPr marL="9525" marR="9525" marT="9525"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ctr"/>
                      <a:endParaRPr lang="en-US" sz="1200" b="0" i="0" u="none" strike="noStrike" dirty="0">
                        <a:solidFill>
                          <a:srgbClr val="000000"/>
                        </a:solidFill>
                        <a:latin typeface="Times New Roman"/>
                      </a:endParaRPr>
                    </a:p>
                  </a:txBody>
                  <a:tcPr marL="9525" marR="9525" marT="9525" marB="0" anchor="ctr">
                    <a:lnL>
                      <a:noFill/>
                    </a:lnL>
                    <a:lnR>
                      <a:noFill/>
                    </a:lnR>
                    <a:lnT w="6350" cap="flat" cmpd="sng" algn="ctr">
                      <a:solidFill>
                        <a:srgbClr val="000000"/>
                      </a:solidFill>
                      <a:prstDash val="solid"/>
                      <a:round/>
                      <a:headEnd type="none" w="med" len="med"/>
                      <a:tailEnd type="none" w="med" len="med"/>
                    </a:lnT>
                    <a:lnB>
                      <a:noFill/>
                    </a:lnB>
                  </a:tcPr>
                </a:tc>
              </a:tr>
            </a:tbl>
          </a:graphicData>
        </a:graphic>
      </p:graphicFrame>
      <p:sp>
        <p:nvSpPr>
          <p:cNvPr id="4" name="TextBox 3"/>
          <p:cNvSpPr txBox="1"/>
          <p:nvPr/>
        </p:nvSpPr>
        <p:spPr>
          <a:xfrm>
            <a:off x="281608" y="2983468"/>
            <a:ext cx="1883464" cy="369332"/>
          </a:xfrm>
          <a:prstGeom prst="rect">
            <a:avLst/>
          </a:prstGeom>
          <a:noFill/>
        </p:spPr>
        <p:txBody>
          <a:bodyPr wrap="none" rtlCol="0">
            <a:spAutoFit/>
          </a:bodyPr>
          <a:lstStyle/>
          <a:p>
            <a:r>
              <a:rPr lang="en-US" i="1" dirty="0" smtClean="0">
                <a:latin typeface="Times New Roman" pitchFamily="18" charset="0"/>
                <a:cs typeface="Times New Roman" pitchFamily="18" charset="0"/>
              </a:rPr>
              <a:t>Most Preferred </a:t>
            </a:r>
            <a:r>
              <a:rPr lang="en-US" i="1" dirty="0" smtClean="0">
                <a:latin typeface="Times New Roman" pitchFamily="18" charset="0"/>
                <a:cs typeface="Times New Roman" pitchFamily="18" charset="0"/>
                <a:sym typeface="Wingdings" pitchFamily="2" charset="2"/>
              </a:rPr>
              <a:t></a:t>
            </a:r>
            <a:endParaRPr lang="en-US" i="1" dirty="0">
              <a:latin typeface="Times New Roman" pitchFamily="18" charset="0"/>
              <a:cs typeface="Times New Roman" pitchFamily="18" charset="0"/>
            </a:endParaRPr>
          </a:p>
        </p:txBody>
      </p:sp>
    </p:spTree>
    <p:extLst>
      <p:ext uri="{BB962C8B-B14F-4D97-AF65-F5344CB8AC3E}">
        <p14:creationId xmlns:p14="http://schemas.microsoft.com/office/powerpoint/2010/main" val="417452409"/>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63"/>
          <p:cNvSpPr>
            <a:spLocks noChangeArrowheads="1"/>
          </p:cNvSpPr>
          <p:nvPr/>
        </p:nvSpPr>
        <p:spPr bwMode="auto">
          <a:xfrm>
            <a:off x="1362075" y="2581275"/>
            <a:ext cx="1143000" cy="762000"/>
          </a:xfrm>
          <a:prstGeom prst="rect">
            <a:avLst/>
          </a:prstGeom>
          <a:solidFill>
            <a:srgbClr val="FFFFFF"/>
          </a:solidFill>
          <a:ln w="25400">
            <a:solidFill>
              <a:srgbClr val="3333CC"/>
            </a:solidFill>
            <a:miter lim="800000"/>
            <a:headEnd/>
            <a:tailEnd/>
          </a:ln>
          <a:effectLst/>
        </p:spPr>
        <p:txBody>
          <a:bodyPr wrap="none" anchor="ctr"/>
          <a:lstStyle/>
          <a:p>
            <a:endParaRPr lang="en-US"/>
          </a:p>
        </p:txBody>
      </p:sp>
      <p:sp>
        <p:nvSpPr>
          <p:cNvPr id="4" name="Rectangle 64"/>
          <p:cNvSpPr>
            <a:spLocks noChangeArrowheads="1"/>
          </p:cNvSpPr>
          <p:nvPr/>
        </p:nvSpPr>
        <p:spPr bwMode="auto">
          <a:xfrm>
            <a:off x="1362075" y="3581400"/>
            <a:ext cx="1143000" cy="762000"/>
          </a:xfrm>
          <a:prstGeom prst="rect">
            <a:avLst/>
          </a:prstGeom>
          <a:solidFill>
            <a:srgbClr val="FFFFFF"/>
          </a:solidFill>
          <a:ln w="25400">
            <a:solidFill>
              <a:srgbClr val="00B050"/>
            </a:solidFill>
            <a:miter lim="800000"/>
            <a:headEnd/>
            <a:tailEnd/>
          </a:ln>
          <a:effectLst/>
        </p:spPr>
        <p:txBody>
          <a:bodyPr wrap="none" anchor="ctr"/>
          <a:lstStyle/>
          <a:p>
            <a:endParaRPr lang="en-US"/>
          </a:p>
        </p:txBody>
      </p:sp>
      <p:sp>
        <p:nvSpPr>
          <p:cNvPr id="5" name="Rectangle 65"/>
          <p:cNvSpPr>
            <a:spLocks noChangeArrowheads="1"/>
          </p:cNvSpPr>
          <p:nvPr/>
        </p:nvSpPr>
        <p:spPr bwMode="auto">
          <a:xfrm>
            <a:off x="1362075" y="4572000"/>
            <a:ext cx="1143000" cy="762000"/>
          </a:xfrm>
          <a:prstGeom prst="rect">
            <a:avLst/>
          </a:prstGeom>
          <a:solidFill>
            <a:srgbClr val="FFFFFF"/>
          </a:solidFill>
          <a:ln w="25400">
            <a:solidFill>
              <a:srgbClr val="FF0000"/>
            </a:solidFill>
            <a:miter lim="800000"/>
            <a:headEnd/>
            <a:tailEnd/>
          </a:ln>
          <a:effectLst/>
        </p:spPr>
        <p:txBody>
          <a:bodyPr wrap="none" anchor="ctr"/>
          <a:lstStyle/>
          <a:p>
            <a:endParaRPr lang="en-US" dirty="0">
              <a:solidFill>
                <a:srgbClr val="FF0000"/>
              </a:solidFill>
            </a:endParaRPr>
          </a:p>
        </p:txBody>
      </p:sp>
      <p:sp>
        <p:nvSpPr>
          <p:cNvPr id="6" name="Rectangle 66"/>
          <p:cNvSpPr>
            <a:spLocks noChangeArrowheads="1"/>
          </p:cNvSpPr>
          <p:nvPr/>
        </p:nvSpPr>
        <p:spPr bwMode="auto">
          <a:xfrm>
            <a:off x="3419475" y="1600200"/>
            <a:ext cx="1981200" cy="1371600"/>
          </a:xfrm>
          <a:prstGeom prst="rect">
            <a:avLst/>
          </a:prstGeom>
          <a:solidFill>
            <a:srgbClr val="FFFFFF"/>
          </a:solidFill>
          <a:ln w="25400">
            <a:solidFill>
              <a:srgbClr val="3333CC"/>
            </a:solidFill>
            <a:miter lim="800000"/>
            <a:headEnd/>
            <a:tailEnd/>
          </a:ln>
          <a:effectLst/>
        </p:spPr>
        <p:txBody>
          <a:bodyPr wrap="none" anchor="ctr"/>
          <a:lstStyle/>
          <a:p>
            <a:pPr algn="ctr"/>
            <a:r>
              <a:rPr lang="en-US" sz="2800" dirty="0" smtClean="0">
                <a:solidFill>
                  <a:srgbClr val="00004C"/>
                </a:solidFill>
                <a:effectLst/>
              </a:rPr>
              <a:t>Bedtime pass</a:t>
            </a:r>
            <a:endParaRPr lang="en-US" sz="2800" dirty="0">
              <a:solidFill>
                <a:srgbClr val="00004C"/>
              </a:solidFill>
              <a:effectLst/>
            </a:endParaRPr>
          </a:p>
        </p:txBody>
      </p:sp>
      <p:sp>
        <p:nvSpPr>
          <p:cNvPr id="7" name="Rectangle 67"/>
          <p:cNvSpPr>
            <a:spLocks noChangeArrowheads="1"/>
          </p:cNvSpPr>
          <p:nvPr/>
        </p:nvSpPr>
        <p:spPr bwMode="auto">
          <a:xfrm>
            <a:off x="3419475" y="3276600"/>
            <a:ext cx="1981200" cy="1371600"/>
          </a:xfrm>
          <a:prstGeom prst="rect">
            <a:avLst/>
          </a:prstGeom>
          <a:solidFill>
            <a:srgbClr val="FFFFFF"/>
          </a:solidFill>
          <a:ln w="12700">
            <a:solidFill>
              <a:schemeClr val="tx1"/>
            </a:solidFill>
            <a:miter lim="800000"/>
            <a:headEnd/>
            <a:tailEnd/>
          </a:ln>
          <a:effectLst/>
        </p:spPr>
        <p:txBody>
          <a:bodyPr wrap="none" anchor="ctr"/>
          <a:lstStyle/>
          <a:p>
            <a:endParaRPr lang="en-US"/>
          </a:p>
        </p:txBody>
      </p:sp>
      <p:sp>
        <p:nvSpPr>
          <p:cNvPr id="8" name="Rectangle 68"/>
          <p:cNvSpPr>
            <a:spLocks noChangeArrowheads="1"/>
          </p:cNvSpPr>
          <p:nvPr/>
        </p:nvSpPr>
        <p:spPr bwMode="auto">
          <a:xfrm>
            <a:off x="3419475" y="4953000"/>
            <a:ext cx="1981200" cy="1371600"/>
          </a:xfrm>
          <a:prstGeom prst="rect">
            <a:avLst/>
          </a:prstGeom>
          <a:solidFill>
            <a:srgbClr val="FFFFFF"/>
          </a:solidFill>
          <a:ln w="25400">
            <a:solidFill>
              <a:srgbClr val="FF0000"/>
            </a:solidFill>
            <a:miter lim="800000"/>
            <a:headEnd/>
            <a:tailEnd/>
          </a:ln>
          <a:effectLst/>
        </p:spPr>
        <p:txBody>
          <a:bodyPr wrap="none" anchor="ctr"/>
          <a:lstStyle/>
          <a:p>
            <a:endParaRPr lang="en-US"/>
          </a:p>
        </p:txBody>
      </p:sp>
      <p:sp>
        <p:nvSpPr>
          <p:cNvPr id="9" name="Rectangle 69"/>
          <p:cNvSpPr>
            <a:spLocks noChangeArrowheads="1"/>
          </p:cNvSpPr>
          <p:nvPr/>
        </p:nvSpPr>
        <p:spPr bwMode="auto">
          <a:xfrm>
            <a:off x="5857875" y="1714500"/>
            <a:ext cx="2590800" cy="1143000"/>
          </a:xfrm>
          <a:prstGeom prst="rect">
            <a:avLst/>
          </a:prstGeom>
          <a:solidFill>
            <a:srgbClr val="FFFFFF"/>
          </a:solidFill>
          <a:ln w="25400">
            <a:solidFill>
              <a:srgbClr val="0000FF"/>
            </a:solidFill>
            <a:miter lim="800000"/>
            <a:headEnd/>
            <a:tailEnd/>
          </a:ln>
          <a:effectLst/>
        </p:spPr>
        <p:txBody>
          <a:bodyPr wrap="none" anchor="ctr"/>
          <a:lstStyle/>
          <a:p>
            <a:endParaRPr lang="en-US"/>
          </a:p>
        </p:txBody>
      </p:sp>
      <p:sp>
        <p:nvSpPr>
          <p:cNvPr id="10" name="Rectangle 70"/>
          <p:cNvSpPr>
            <a:spLocks noChangeArrowheads="1"/>
          </p:cNvSpPr>
          <p:nvPr/>
        </p:nvSpPr>
        <p:spPr bwMode="auto">
          <a:xfrm>
            <a:off x="5857875" y="5076825"/>
            <a:ext cx="2590800" cy="1143000"/>
          </a:xfrm>
          <a:prstGeom prst="rect">
            <a:avLst/>
          </a:prstGeom>
          <a:solidFill>
            <a:srgbClr val="FFFFFF"/>
          </a:solidFill>
          <a:ln w="25400">
            <a:solidFill>
              <a:srgbClr val="FF0000"/>
            </a:solidFill>
            <a:miter lim="800000"/>
            <a:headEnd/>
            <a:tailEnd/>
          </a:ln>
          <a:effectLst/>
        </p:spPr>
        <p:txBody>
          <a:bodyPr wrap="none" anchor="ctr"/>
          <a:lstStyle/>
          <a:p>
            <a:endParaRPr lang="en-US"/>
          </a:p>
        </p:txBody>
      </p:sp>
      <p:sp>
        <p:nvSpPr>
          <p:cNvPr id="11" name="Rectangle 71"/>
          <p:cNvSpPr>
            <a:spLocks noChangeArrowheads="1"/>
          </p:cNvSpPr>
          <p:nvPr/>
        </p:nvSpPr>
        <p:spPr bwMode="auto">
          <a:xfrm>
            <a:off x="5857875" y="3400425"/>
            <a:ext cx="2590800" cy="1143000"/>
          </a:xfrm>
          <a:prstGeom prst="rect">
            <a:avLst/>
          </a:prstGeom>
          <a:solidFill>
            <a:srgbClr val="FFFFFF"/>
          </a:solidFill>
          <a:ln w="25400">
            <a:solidFill>
              <a:srgbClr val="00B050"/>
            </a:solidFill>
            <a:miter lim="800000"/>
            <a:headEnd/>
            <a:tailEnd/>
          </a:ln>
          <a:effectLst/>
        </p:spPr>
        <p:txBody>
          <a:bodyPr wrap="none" anchor="ctr"/>
          <a:lstStyle/>
          <a:p>
            <a:endParaRPr lang="en-US"/>
          </a:p>
        </p:txBody>
      </p:sp>
      <p:sp>
        <p:nvSpPr>
          <p:cNvPr id="12" name="Text Box 72"/>
          <p:cNvSpPr txBox="1">
            <a:spLocks noChangeArrowheads="1"/>
          </p:cNvSpPr>
          <p:nvPr/>
        </p:nvSpPr>
        <p:spPr bwMode="auto">
          <a:xfrm>
            <a:off x="1476375" y="2609850"/>
            <a:ext cx="1219200" cy="707886"/>
          </a:xfrm>
          <a:prstGeom prst="rect">
            <a:avLst/>
          </a:prstGeom>
          <a:noFill/>
          <a:ln w="12700">
            <a:noFill/>
            <a:miter lim="800000"/>
            <a:headEnd/>
            <a:tailEnd/>
          </a:ln>
          <a:effectLst/>
        </p:spPr>
        <p:txBody>
          <a:bodyPr>
            <a:spAutoFit/>
          </a:bodyPr>
          <a:lstStyle/>
          <a:p>
            <a:pPr>
              <a:spcBef>
                <a:spcPct val="50000"/>
              </a:spcBef>
            </a:pPr>
            <a:r>
              <a:rPr lang="en-US" sz="2000" b="1" dirty="0" smtClean="0">
                <a:solidFill>
                  <a:srgbClr val="3333CC"/>
                </a:solidFill>
                <a:effectLst/>
              </a:rPr>
              <a:t>Blue  Card</a:t>
            </a:r>
            <a:endParaRPr lang="en-US" sz="2000" b="1" dirty="0">
              <a:solidFill>
                <a:srgbClr val="3333CC"/>
              </a:solidFill>
              <a:effectLst/>
            </a:endParaRPr>
          </a:p>
        </p:txBody>
      </p:sp>
      <p:sp>
        <p:nvSpPr>
          <p:cNvPr id="13" name="Text Box 73"/>
          <p:cNvSpPr txBox="1">
            <a:spLocks noChangeArrowheads="1"/>
          </p:cNvSpPr>
          <p:nvPr/>
        </p:nvSpPr>
        <p:spPr bwMode="auto">
          <a:xfrm>
            <a:off x="1466850" y="3584575"/>
            <a:ext cx="1219200" cy="707886"/>
          </a:xfrm>
          <a:prstGeom prst="rect">
            <a:avLst/>
          </a:prstGeom>
          <a:noFill/>
          <a:ln w="12700">
            <a:noFill/>
            <a:miter lim="800000"/>
            <a:headEnd/>
            <a:tailEnd/>
          </a:ln>
          <a:effectLst/>
        </p:spPr>
        <p:txBody>
          <a:bodyPr>
            <a:spAutoFit/>
          </a:bodyPr>
          <a:lstStyle/>
          <a:p>
            <a:pPr>
              <a:spcBef>
                <a:spcPct val="50000"/>
              </a:spcBef>
            </a:pPr>
            <a:r>
              <a:rPr lang="en-US" sz="2000" b="1" dirty="0" smtClean="0">
                <a:solidFill>
                  <a:srgbClr val="00B050"/>
                </a:solidFill>
                <a:effectLst/>
              </a:rPr>
              <a:t>Green  Card</a:t>
            </a:r>
            <a:endParaRPr lang="en-US" sz="2000" b="1" dirty="0">
              <a:solidFill>
                <a:srgbClr val="00B050"/>
              </a:solidFill>
              <a:effectLst/>
            </a:endParaRPr>
          </a:p>
        </p:txBody>
      </p:sp>
      <p:sp>
        <p:nvSpPr>
          <p:cNvPr id="14" name="Text Box 74"/>
          <p:cNvSpPr txBox="1">
            <a:spLocks noChangeArrowheads="1"/>
          </p:cNvSpPr>
          <p:nvPr/>
        </p:nvSpPr>
        <p:spPr bwMode="auto">
          <a:xfrm>
            <a:off x="1438275" y="4632325"/>
            <a:ext cx="1219200" cy="707886"/>
          </a:xfrm>
          <a:prstGeom prst="rect">
            <a:avLst/>
          </a:prstGeom>
          <a:noFill/>
          <a:ln w="12700">
            <a:noFill/>
            <a:miter lim="800000"/>
            <a:headEnd/>
            <a:tailEnd/>
          </a:ln>
          <a:effectLst/>
        </p:spPr>
        <p:txBody>
          <a:bodyPr>
            <a:spAutoFit/>
          </a:bodyPr>
          <a:lstStyle/>
          <a:p>
            <a:pPr>
              <a:spcBef>
                <a:spcPct val="50000"/>
              </a:spcBef>
            </a:pPr>
            <a:r>
              <a:rPr lang="en-US" sz="2000" b="1" dirty="0" smtClean="0">
                <a:solidFill>
                  <a:srgbClr val="FF0000"/>
                </a:solidFill>
                <a:effectLst/>
              </a:rPr>
              <a:t>Red</a:t>
            </a:r>
          </a:p>
          <a:p>
            <a:r>
              <a:rPr lang="en-US" sz="2000" b="1" dirty="0" smtClean="0">
                <a:solidFill>
                  <a:srgbClr val="FF0000"/>
                </a:solidFill>
              </a:rPr>
              <a:t>Card</a:t>
            </a:r>
            <a:endParaRPr lang="en-US" sz="2000" b="1" dirty="0">
              <a:solidFill>
                <a:srgbClr val="FF0000"/>
              </a:solidFill>
              <a:effectLst/>
            </a:endParaRPr>
          </a:p>
        </p:txBody>
      </p:sp>
      <p:sp>
        <p:nvSpPr>
          <p:cNvPr id="15" name="Line 75"/>
          <p:cNvSpPr>
            <a:spLocks noChangeShapeType="1"/>
          </p:cNvSpPr>
          <p:nvPr/>
        </p:nvSpPr>
        <p:spPr bwMode="auto">
          <a:xfrm>
            <a:off x="2581275" y="3962400"/>
            <a:ext cx="685800" cy="0"/>
          </a:xfrm>
          <a:prstGeom prst="line">
            <a:avLst/>
          </a:prstGeom>
          <a:noFill/>
          <a:ln w="19050">
            <a:solidFill>
              <a:schemeClr val="tx1"/>
            </a:solidFill>
            <a:round/>
            <a:headEnd/>
            <a:tailEnd type="triangle" w="med" len="med"/>
          </a:ln>
          <a:effectLst/>
        </p:spPr>
        <p:txBody>
          <a:bodyPr/>
          <a:lstStyle/>
          <a:p>
            <a:endParaRPr lang="en-US"/>
          </a:p>
        </p:txBody>
      </p:sp>
      <p:sp>
        <p:nvSpPr>
          <p:cNvPr id="16" name="Line 76"/>
          <p:cNvSpPr>
            <a:spLocks noChangeShapeType="1"/>
          </p:cNvSpPr>
          <p:nvPr/>
        </p:nvSpPr>
        <p:spPr bwMode="auto">
          <a:xfrm>
            <a:off x="2581275" y="5029200"/>
            <a:ext cx="762000" cy="609600"/>
          </a:xfrm>
          <a:prstGeom prst="line">
            <a:avLst/>
          </a:prstGeom>
          <a:noFill/>
          <a:ln w="19050">
            <a:solidFill>
              <a:schemeClr val="tx1"/>
            </a:solidFill>
            <a:round/>
            <a:headEnd/>
            <a:tailEnd type="triangle" w="med" len="med"/>
          </a:ln>
          <a:effectLst/>
        </p:spPr>
        <p:txBody>
          <a:bodyPr/>
          <a:lstStyle/>
          <a:p>
            <a:endParaRPr lang="en-US"/>
          </a:p>
        </p:txBody>
      </p:sp>
      <p:sp>
        <p:nvSpPr>
          <p:cNvPr id="17" name="Line 77"/>
          <p:cNvSpPr>
            <a:spLocks noChangeShapeType="1"/>
          </p:cNvSpPr>
          <p:nvPr/>
        </p:nvSpPr>
        <p:spPr bwMode="auto">
          <a:xfrm flipV="1">
            <a:off x="2581275" y="2362200"/>
            <a:ext cx="685800" cy="609600"/>
          </a:xfrm>
          <a:prstGeom prst="line">
            <a:avLst/>
          </a:prstGeom>
          <a:noFill/>
          <a:ln w="19050">
            <a:solidFill>
              <a:schemeClr val="tx1"/>
            </a:solidFill>
            <a:round/>
            <a:headEnd/>
            <a:tailEnd type="triangle" w="med" len="med"/>
          </a:ln>
          <a:effectLst/>
        </p:spPr>
        <p:txBody>
          <a:bodyPr/>
          <a:lstStyle/>
          <a:p>
            <a:endParaRPr lang="en-US"/>
          </a:p>
        </p:txBody>
      </p:sp>
      <p:sp>
        <p:nvSpPr>
          <p:cNvPr id="22" name="Rectangle 82"/>
          <p:cNvSpPr>
            <a:spLocks noChangeArrowheads="1"/>
          </p:cNvSpPr>
          <p:nvPr/>
        </p:nvSpPr>
        <p:spPr bwMode="auto">
          <a:xfrm>
            <a:off x="3419475" y="3276600"/>
            <a:ext cx="1981200" cy="1371600"/>
          </a:xfrm>
          <a:prstGeom prst="rect">
            <a:avLst/>
          </a:prstGeom>
          <a:solidFill>
            <a:srgbClr val="FFFFFF"/>
          </a:solidFill>
          <a:ln w="25400">
            <a:solidFill>
              <a:srgbClr val="00B050"/>
            </a:solidFill>
            <a:miter lim="800000"/>
            <a:headEnd/>
            <a:tailEnd/>
          </a:ln>
          <a:effectLst/>
        </p:spPr>
        <p:txBody>
          <a:bodyPr wrap="none" anchor="ctr"/>
          <a:lstStyle/>
          <a:p>
            <a:pPr algn="ctr"/>
            <a:r>
              <a:rPr lang="en-US" sz="2800" dirty="0" smtClean="0">
                <a:solidFill>
                  <a:srgbClr val="00004C"/>
                </a:solidFill>
                <a:effectLst/>
              </a:rPr>
              <a:t>Extinction</a:t>
            </a:r>
            <a:endParaRPr lang="en-US" sz="2800" dirty="0">
              <a:solidFill>
                <a:srgbClr val="00004C"/>
              </a:solidFill>
              <a:effectLst/>
            </a:endParaRPr>
          </a:p>
        </p:txBody>
      </p:sp>
      <p:sp>
        <p:nvSpPr>
          <p:cNvPr id="23" name="Rectangle 83"/>
          <p:cNvSpPr>
            <a:spLocks noChangeArrowheads="1"/>
          </p:cNvSpPr>
          <p:nvPr/>
        </p:nvSpPr>
        <p:spPr bwMode="auto">
          <a:xfrm>
            <a:off x="3419475" y="4953000"/>
            <a:ext cx="1981200" cy="1371600"/>
          </a:xfrm>
          <a:prstGeom prst="rect">
            <a:avLst/>
          </a:prstGeom>
          <a:noFill/>
          <a:ln w="12700">
            <a:solidFill>
              <a:srgbClr val="FF0000"/>
            </a:solidFill>
            <a:miter lim="800000"/>
            <a:headEnd/>
            <a:tailEnd/>
          </a:ln>
          <a:effectLst/>
        </p:spPr>
        <p:txBody>
          <a:bodyPr wrap="none" anchor="ctr"/>
          <a:lstStyle/>
          <a:p>
            <a:pPr algn="ctr"/>
            <a:r>
              <a:rPr lang="en-US" sz="2800" dirty="0" smtClean="0">
                <a:solidFill>
                  <a:srgbClr val="00004C"/>
                </a:solidFill>
                <a:effectLst/>
              </a:rPr>
              <a:t>Time-based</a:t>
            </a:r>
          </a:p>
          <a:p>
            <a:pPr algn="ctr"/>
            <a:r>
              <a:rPr lang="en-US" sz="2800" dirty="0" smtClean="0">
                <a:solidFill>
                  <a:srgbClr val="00004C"/>
                </a:solidFill>
                <a:effectLst/>
              </a:rPr>
              <a:t>Visiting</a:t>
            </a:r>
            <a:endParaRPr lang="en-US" sz="2800" dirty="0">
              <a:solidFill>
                <a:srgbClr val="00004C"/>
              </a:solidFill>
              <a:effectLst/>
            </a:endParaRPr>
          </a:p>
        </p:txBody>
      </p:sp>
      <p:sp>
        <p:nvSpPr>
          <p:cNvPr id="24" name="Line 84"/>
          <p:cNvSpPr>
            <a:spLocks noChangeShapeType="1"/>
          </p:cNvSpPr>
          <p:nvPr/>
        </p:nvSpPr>
        <p:spPr bwMode="auto">
          <a:xfrm>
            <a:off x="4714875" y="2514600"/>
            <a:ext cx="1066800" cy="0"/>
          </a:xfrm>
          <a:prstGeom prst="line">
            <a:avLst/>
          </a:prstGeom>
          <a:noFill/>
          <a:ln w="19050">
            <a:solidFill>
              <a:schemeClr val="tx1"/>
            </a:solidFill>
            <a:prstDash val="dash"/>
            <a:round/>
            <a:headEnd/>
            <a:tailEnd type="triangle" w="med" len="med"/>
          </a:ln>
          <a:effectLst/>
        </p:spPr>
        <p:txBody>
          <a:bodyPr/>
          <a:lstStyle/>
          <a:p>
            <a:endParaRPr lang="en-US"/>
          </a:p>
        </p:txBody>
      </p:sp>
      <p:sp>
        <p:nvSpPr>
          <p:cNvPr id="25" name="Line 85"/>
          <p:cNvSpPr>
            <a:spLocks noChangeShapeType="1"/>
          </p:cNvSpPr>
          <p:nvPr/>
        </p:nvSpPr>
        <p:spPr bwMode="auto">
          <a:xfrm>
            <a:off x="4714875" y="4191000"/>
            <a:ext cx="1066800" cy="0"/>
          </a:xfrm>
          <a:prstGeom prst="line">
            <a:avLst/>
          </a:prstGeom>
          <a:noFill/>
          <a:ln w="19050">
            <a:solidFill>
              <a:schemeClr val="tx1"/>
            </a:solidFill>
            <a:prstDash val="dash"/>
            <a:round/>
            <a:headEnd/>
            <a:tailEnd type="triangle" w="med" len="med"/>
          </a:ln>
          <a:effectLst/>
        </p:spPr>
        <p:txBody>
          <a:bodyPr/>
          <a:lstStyle/>
          <a:p>
            <a:endParaRPr lang="en-US"/>
          </a:p>
        </p:txBody>
      </p:sp>
      <p:sp>
        <p:nvSpPr>
          <p:cNvPr id="27" name="Text Box 87"/>
          <p:cNvSpPr txBox="1">
            <a:spLocks noChangeArrowheads="1"/>
          </p:cNvSpPr>
          <p:nvPr/>
        </p:nvSpPr>
        <p:spPr bwMode="auto">
          <a:xfrm>
            <a:off x="5857875" y="1905000"/>
            <a:ext cx="2590800" cy="769441"/>
          </a:xfrm>
          <a:prstGeom prst="rect">
            <a:avLst/>
          </a:prstGeom>
          <a:noFill/>
          <a:ln w="12700">
            <a:noFill/>
            <a:miter lim="800000"/>
            <a:headEnd/>
            <a:tailEnd/>
          </a:ln>
          <a:effectLst/>
        </p:spPr>
        <p:txBody>
          <a:bodyPr>
            <a:spAutoFit/>
          </a:bodyPr>
          <a:lstStyle/>
          <a:p>
            <a:pPr>
              <a:spcBef>
                <a:spcPct val="50000"/>
              </a:spcBef>
            </a:pPr>
            <a:r>
              <a:rPr lang="en-US" sz="2200" dirty="0" smtClean="0">
                <a:solidFill>
                  <a:srgbClr val="00004C"/>
                </a:solidFill>
              </a:rPr>
              <a:t>Reinforcement only if handed a pass</a:t>
            </a:r>
            <a:endParaRPr lang="en-US" sz="2200" dirty="0">
              <a:solidFill>
                <a:srgbClr val="00004C"/>
              </a:solidFill>
              <a:effectLst/>
            </a:endParaRPr>
          </a:p>
        </p:txBody>
      </p:sp>
      <p:sp>
        <p:nvSpPr>
          <p:cNvPr id="28" name="Text Box 88"/>
          <p:cNvSpPr txBox="1">
            <a:spLocks noChangeArrowheads="1"/>
          </p:cNvSpPr>
          <p:nvPr/>
        </p:nvSpPr>
        <p:spPr bwMode="auto">
          <a:xfrm>
            <a:off x="5857875" y="3581400"/>
            <a:ext cx="2590800" cy="769441"/>
          </a:xfrm>
          <a:prstGeom prst="rect">
            <a:avLst/>
          </a:prstGeom>
          <a:noFill/>
          <a:ln w="12700">
            <a:noFill/>
            <a:miter lim="800000"/>
            <a:headEnd/>
            <a:tailEnd/>
          </a:ln>
          <a:effectLst/>
        </p:spPr>
        <p:txBody>
          <a:bodyPr>
            <a:spAutoFit/>
          </a:bodyPr>
          <a:lstStyle/>
          <a:p>
            <a:pPr>
              <a:spcBef>
                <a:spcPct val="50000"/>
              </a:spcBef>
            </a:pPr>
            <a:r>
              <a:rPr lang="en-US" sz="2200" dirty="0" smtClean="0">
                <a:solidFill>
                  <a:srgbClr val="00004C"/>
                </a:solidFill>
                <a:effectLst/>
              </a:rPr>
              <a:t>No reinforcement (period)</a:t>
            </a:r>
            <a:endParaRPr lang="en-US" sz="2200" dirty="0">
              <a:solidFill>
                <a:srgbClr val="00004C"/>
              </a:solidFill>
              <a:effectLst/>
            </a:endParaRPr>
          </a:p>
        </p:txBody>
      </p:sp>
      <p:sp>
        <p:nvSpPr>
          <p:cNvPr id="29" name="Text Box 89"/>
          <p:cNvSpPr txBox="1">
            <a:spLocks noChangeArrowheads="1"/>
          </p:cNvSpPr>
          <p:nvPr/>
        </p:nvSpPr>
        <p:spPr bwMode="auto">
          <a:xfrm>
            <a:off x="5857875" y="5105400"/>
            <a:ext cx="2590800" cy="1107996"/>
          </a:xfrm>
          <a:prstGeom prst="rect">
            <a:avLst/>
          </a:prstGeom>
          <a:noFill/>
          <a:ln w="12700">
            <a:noFill/>
            <a:miter lim="800000"/>
            <a:headEnd/>
            <a:tailEnd/>
          </a:ln>
          <a:effectLst/>
        </p:spPr>
        <p:txBody>
          <a:bodyPr wrap="square">
            <a:spAutoFit/>
          </a:bodyPr>
          <a:lstStyle/>
          <a:p>
            <a:pPr>
              <a:spcBef>
                <a:spcPct val="50000"/>
              </a:spcBef>
            </a:pPr>
            <a:r>
              <a:rPr lang="en-US" sz="2200" dirty="0" smtClean="0">
                <a:solidFill>
                  <a:srgbClr val="00004C"/>
                </a:solidFill>
                <a:effectLst/>
              </a:rPr>
              <a:t>Reinforcement available according to time</a:t>
            </a:r>
            <a:endParaRPr lang="en-US" sz="2200" dirty="0">
              <a:solidFill>
                <a:srgbClr val="00004C"/>
              </a:solidFill>
              <a:effectLst/>
            </a:endParaRPr>
          </a:p>
        </p:txBody>
      </p:sp>
      <p:sp>
        <p:nvSpPr>
          <p:cNvPr id="30" name="Line 90"/>
          <p:cNvSpPr>
            <a:spLocks noChangeShapeType="1"/>
          </p:cNvSpPr>
          <p:nvPr/>
        </p:nvSpPr>
        <p:spPr bwMode="auto">
          <a:xfrm>
            <a:off x="8524875" y="2286000"/>
            <a:ext cx="381000" cy="0"/>
          </a:xfrm>
          <a:prstGeom prst="line">
            <a:avLst/>
          </a:prstGeom>
          <a:noFill/>
          <a:ln w="12700">
            <a:solidFill>
              <a:schemeClr val="tx1"/>
            </a:solidFill>
            <a:round/>
            <a:headEnd/>
            <a:tailEnd/>
          </a:ln>
          <a:effectLst/>
        </p:spPr>
        <p:txBody>
          <a:bodyPr/>
          <a:lstStyle/>
          <a:p>
            <a:endParaRPr lang="en-US"/>
          </a:p>
        </p:txBody>
      </p:sp>
      <p:sp>
        <p:nvSpPr>
          <p:cNvPr id="31" name="Line 91"/>
          <p:cNvSpPr>
            <a:spLocks noChangeShapeType="1"/>
          </p:cNvSpPr>
          <p:nvPr/>
        </p:nvSpPr>
        <p:spPr bwMode="auto">
          <a:xfrm>
            <a:off x="8524875" y="3962400"/>
            <a:ext cx="381000" cy="0"/>
          </a:xfrm>
          <a:prstGeom prst="line">
            <a:avLst/>
          </a:prstGeom>
          <a:noFill/>
          <a:ln w="12700">
            <a:solidFill>
              <a:schemeClr val="tx1"/>
            </a:solidFill>
            <a:round/>
            <a:headEnd/>
            <a:tailEnd/>
          </a:ln>
          <a:effectLst/>
        </p:spPr>
        <p:txBody>
          <a:bodyPr/>
          <a:lstStyle/>
          <a:p>
            <a:endParaRPr lang="en-US"/>
          </a:p>
        </p:txBody>
      </p:sp>
      <p:sp>
        <p:nvSpPr>
          <p:cNvPr id="32" name="Line 92"/>
          <p:cNvSpPr>
            <a:spLocks noChangeShapeType="1"/>
          </p:cNvSpPr>
          <p:nvPr/>
        </p:nvSpPr>
        <p:spPr bwMode="auto">
          <a:xfrm>
            <a:off x="8524875" y="5638800"/>
            <a:ext cx="228600" cy="0"/>
          </a:xfrm>
          <a:prstGeom prst="line">
            <a:avLst/>
          </a:prstGeom>
          <a:noFill/>
          <a:ln w="12700">
            <a:solidFill>
              <a:schemeClr val="tx1"/>
            </a:solidFill>
            <a:round/>
            <a:headEnd/>
            <a:tailEnd/>
          </a:ln>
          <a:effectLst/>
        </p:spPr>
        <p:txBody>
          <a:bodyPr/>
          <a:lstStyle/>
          <a:p>
            <a:endParaRPr lang="en-US"/>
          </a:p>
        </p:txBody>
      </p:sp>
      <p:sp>
        <p:nvSpPr>
          <p:cNvPr id="33" name="Line 93"/>
          <p:cNvSpPr>
            <a:spLocks noChangeShapeType="1"/>
          </p:cNvSpPr>
          <p:nvPr/>
        </p:nvSpPr>
        <p:spPr bwMode="auto">
          <a:xfrm flipV="1">
            <a:off x="8896350" y="1304925"/>
            <a:ext cx="0" cy="990600"/>
          </a:xfrm>
          <a:prstGeom prst="line">
            <a:avLst/>
          </a:prstGeom>
          <a:noFill/>
          <a:ln w="12700">
            <a:solidFill>
              <a:schemeClr val="tx1"/>
            </a:solidFill>
            <a:round/>
            <a:headEnd/>
            <a:tailEnd/>
          </a:ln>
          <a:effectLst/>
        </p:spPr>
        <p:txBody>
          <a:bodyPr/>
          <a:lstStyle/>
          <a:p>
            <a:endParaRPr lang="en-US"/>
          </a:p>
        </p:txBody>
      </p:sp>
      <p:sp>
        <p:nvSpPr>
          <p:cNvPr id="34" name="Line 94"/>
          <p:cNvSpPr>
            <a:spLocks noChangeShapeType="1"/>
          </p:cNvSpPr>
          <p:nvPr/>
        </p:nvSpPr>
        <p:spPr bwMode="auto">
          <a:xfrm>
            <a:off x="8905875" y="3962400"/>
            <a:ext cx="0" cy="2743200"/>
          </a:xfrm>
          <a:prstGeom prst="line">
            <a:avLst/>
          </a:prstGeom>
          <a:noFill/>
          <a:ln w="12700">
            <a:solidFill>
              <a:schemeClr val="tx1"/>
            </a:solidFill>
            <a:round/>
            <a:headEnd/>
            <a:tailEnd/>
          </a:ln>
          <a:effectLst/>
        </p:spPr>
        <p:txBody>
          <a:bodyPr/>
          <a:lstStyle/>
          <a:p>
            <a:endParaRPr lang="en-US"/>
          </a:p>
        </p:txBody>
      </p:sp>
      <p:sp>
        <p:nvSpPr>
          <p:cNvPr id="35" name="Line 95"/>
          <p:cNvSpPr>
            <a:spLocks noChangeShapeType="1"/>
          </p:cNvSpPr>
          <p:nvPr/>
        </p:nvSpPr>
        <p:spPr bwMode="auto">
          <a:xfrm>
            <a:off x="8753475" y="5638800"/>
            <a:ext cx="0" cy="914400"/>
          </a:xfrm>
          <a:prstGeom prst="line">
            <a:avLst/>
          </a:prstGeom>
          <a:noFill/>
          <a:ln w="12700">
            <a:solidFill>
              <a:schemeClr val="tx1"/>
            </a:solidFill>
            <a:round/>
            <a:headEnd/>
            <a:tailEnd/>
          </a:ln>
          <a:effectLst/>
        </p:spPr>
        <p:txBody>
          <a:bodyPr/>
          <a:lstStyle/>
          <a:p>
            <a:endParaRPr lang="en-US"/>
          </a:p>
        </p:txBody>
      </p:sp>
      <p:sp>
        <p:nvSpPr>
          <p:cNvPr id="36" name="Line 96"/>
          <p:cNvSpPr>
            <a:spLocks noChangeShapeType="1"/>
          </p:cNvSpPr>
          <p:nvPr/>
        </p:nvSpPr>
        <p:spPr bwMode="auto">
          <a:xfrm flipH="1">
            <a:off x="609600" y="6696075"/>
            <a:ext cx="8305800" cy="0"/>
          </a:xfrm>
          <a:prstGeom prst="line">
            <a:avLst/>
          </a:prstGeom>
          <a:noFill/>
          <a:ln w="12700">
            <a:solidFill>
              <a:schemeClr val="tx1"/>
            </a:solidFill>
            <a:round/>
            <a:headEnd/>
            <a:tailEnd/>
          </a:ln>
          <a:effectLst/>
        </p:spPr>
        <p:txBody>
          <a:bodyPr/>
          <a:lstStyle/>
          <a:p>
            <a:endParaRPr lang="en-US"/>
          </a:p>
        </p:txBody>
      </p:sp>
      <p:sp>
        <p:nvSpPr>
          <p:cNvPr id="37" name="Line 97"/>
          <p:cNvSpPr>
            <a:spLocks noChangeShapeType="1"/>
          </p:cNvSpPr>
          <p:nvPr/>
        </p:nvSpPr>
        <p:spPr bwMode="auto">
          <a:xfrm flipH="1">
            <a:off x="752475" y="6543675"/>
            <a:ext cx="8001000" cy="0"/>
          </a:xfrm>
          <a:prstGeom prst="line">
            <a:avLst/>
          </a:prstGeom>
          <a:noFill/>
          <a:ln w="12700">
            <a:solidFill>
              <a:schemeClr val="tx1"/>
            </a:solidFill>
            <a:round/>
            <a:headEnd/>
            <a:tailEnd/>
          </a:ln>
          <a:effectLst/>
        </p:spPr>
        <p:txBody>
          <a:bodyPr/>
          <a:lstStyle/>
          <a:p>
            <a:endParaRPr lang="en-US"/>
          </a:p>
        </p:txBody>
      </p:sp>
      <p:sp>
        <p:nvSpPr>
          <p:cNvPr id="38" name="Line 98"/>
          <p:cNvSpPr>
            <a:spLocks noChangeShapeType="1"/>
          </p:cNvSpPr>
          <p:nvPr/>
        </p:nvSpPr>
        <p:spPr bwMode="auto">
          <a:xfrm flipH="1">
            <a:off x="600075" y="1295400"/>
            <a:ext cx="8305800" cy="0"/>
          </a:xfrm>
          <a:prstGeom prst="line">
            <a:avLst/>
          </a:prstGeom>
          <a:noFill/>
          <a:ln w="12700">
            <a:solidFill>
              <a:schemeClr val="tx1"/>
            </a:solidFill>
            <a:round/>
            <a:headEnd/>
            <a:tailEnd/>
          </a:ln>
          <a:effectLst/>
        </p:spPr>
        <p:txBody>
          <a:bodyPr/>
          <a:lstStyle/>
          <a:p>
            <a:endParaRPr lang="en-US"/>
          </a:p>
        </p:txBody>
      </p:sp>
      <p:sp>
        <p:nvSpPr>
          <p:cNvPr id="39" name="Line 99"/>
          <p:cNvSpPr>
            <a:spLocks noChangeShapeType="1"/>
          </p:cNvSpPr>
          <p:nvPr/>
        </p:nvSpPr>
        <p:spPr bwMode="auto">
          <a:xfrm flipV="1">
            <a:off x="752475" y="4191000"/>
            <a:ext cx="0" cy="2362200"/>
          </a:xfrm>
          <a:prstGeom prst="line">
            <a:avLst/>
          </a:prstGeom>
          <a:noFill/>
          <a:ln w="12700">
            <a:solidFill>
              <a:schemeClr val="tx1"/>
            </a:solidFill>
            <a:round/>
            <a:headEnd/>
            <a:tailEnd/>
          </a:ln>
          <a:effectLst/>
        </p:spPr>
        <p:txBody>
          <a:bodyPr/>
          <a:lstStyle/>
          <a:p>
            <a:endParaRPr lang="en-US"/>
          </a:p>
        </p:txBody>
      </p:sp>
      <p:sp>
        <p:nvSpPr>
          <p:cNvPr id="40" name="Line 100"/>
          <p:cNvSpPr>
            <a:spLocks noChangeShapeType="1"/>
          </p:cNvSpPr>
          <p:nvPr/>
        </p:nvSpPr>
        <p:spPr bwMode="auto">
          <a:xfrm>
            <a:off x="752475" y="4191000"/>
            <a:ext cx="304800" cy="0"/>
          </a:xfrm>
          <a:prstGeom prst="line">
            <a:avLst/>
          </a:prstGeom>
          <a:noFill/>
          <a:ln w="12700">
            <a:solidFill>
              <a:schemeClr val="tx1"/>
            </a:solidFill>
            <a:round/>
            <a:headEnd/>
            <a:tailEnd type="triangle" w="med" len="med"/>
          </a:ln>
          <a:effectLst/>
        </p:spPr>
        <p:txBody>
          <a:bodyPr/>
          <a:lstStyle/>
          <a:p>
            <a:endParaRPr lang="en-US"/>
          </a:p>
        </p:txBody>
      </p:sp>
      <p:sp>
        <p:nvSpPr>
          <p:cNvPr id="41" name="Line 101"/>
          <p:cNvSpPr>
            <a:spLocks noChangeShapeType="1"/>
          </p:cNvSpPr>
          <p:nvPr/>
        </p:nvSpPr>
        <p:spPr bwMode="auto">
          <a:xfrm flipV="1">
            <a:off x="600075" y="3962400"/>
            <a:ext cx="0" cy="2743200"/>
          </a:xfrm>
          <a:prstGeom prst="line">
            <a:avLst/>
          </a:prstGeom>
          <a:noFill/>
          <a:ln w="12700">
            <a:solidFill>
              <a:schemeClr val="tx1"/>
            </a:solidFill>
            <a:round/>
            <a:headEnd/>
            <a:tailEnd/>
          </a:ln>
          <a:effectLst/>
        </p:spPr>
        <p:txBody>
          <a:bodyPr/>
          <a:lstStyle/>
          <a:p>
            <a:endParaRPr lang="en-US"/>
          </a:p>
        </p:txBody>
      </p:sp>
      <p:sp>
        <p:nvSpPr>
          <p:cNvPr id="42" name="Line 102"/>
          <p:cNvSpPr>
            <a:spLocks noChangeShapeType="1"/>
          </p:cNvSpPr>
          <p:nvPr/>
        </p:nvSpPr>
        <p:spPr bwMode="auto">
          <a:xfrm>
            <a:off x="600075" y="3952875"/>
            <a:ext cx="457200" cy="0"/>
          </a:xfrm>
          <a:prstGeom prst="line">
            <a:avLst/>
          </a:prstGeom>
          <a:noFill/>
          <a:ln w="12700">
            <a:solidFill>
              <a:schemeClr val="tx1"/>
            </a:solidFill>
            <a:round/>
            <a:headEnd/>
            <a:tailEnd type="triangle" w="med" len="med"/>
          </a:ln>
          <a:effectLst/>
        </p:spPr>
        <p:txBody>
          <a:bodyPr/>
          <a:lstStyle/>
          <a:p>
            <a:endParaRPr lang="en-US"/>
          </a:p>
        </p:txBody>
      </p:sp>
      <p:sp>
        <p:nvSpPr>
          <p:cNvPr id="43" name="Line 103"/>
          <p:cNvSpPr>
            <a:spLocks noChangeShapeType="1"/>
          </p:cNvSpPr>
          <p:nvPr/>
        </p:nvSpPr>
        <p:spPr bwMode="auto">
          <a:xfrm>
            <a:off x="600075" y="1295400"/>
            <a:ext cx="0" cy="2438400"/>
          </a:xfrm>
          <a:prstGeom prst="line">
            <a:avLst/>
          </a:prstGeom>
          <a:noFill/>
          <a:ln w="12700">
            <a:solidFill>
              <a:schemeClr val="tx1"/>
            </a:solidFill>
            <a:round/>
            <a:headEnd/>
            <a:tailEnd/>
          </a:ln>
          <a:effectLst/>
        </p:spPr>
        <p:txBody>
          <a:bodyPr/>
          <a:lstStyle/>
          <a:p>
            <a:endParaRPr lang="en-US"/>
          </a:p>
        </p:txBody>
      </p:sp>
      <p:sp>
        <p:nvSpPr>
          <p:cNvPr id="44" name="Line 104"/>
          <p:cNvSpPr>
            <a:spLocks noChangeShapeType="1"/>
          </p:cNvSpPr>
          <p:nvPr/>
        </p:nvSpPr>
        <p:spPr bwMode="auto">
          <a:xfrm>
            <a:off x="600075" y="3733800"/>
            <a:ext cx="457200" cy="0"/>
          </a:xfrm>
          <a:prstGeom prst="line">
            <a:avLst/>
          </a:prstGeom>
          <a:noFill/>
          <a:ln w="12700">
            <a:solidFill>
              <a:schemeClr val="tx1"/>
            </a:solidFill>
            <a:round/>
            <a:headEnd/>
            <a:tailEnd type="triangle" w="med" len="med"/>
          </a:ln>
          <a:effectLst/>
        </p:spPr>
        <p:txBody>
          <a:bodyPr/>
          <a:lstStyle/>
          <a:p>
            <a:endParaRPr lang="en-US"/>
          </a:p>
        </p:txBody>
      </p:sp>
      <p:sp>
        <p:nvSpPr>
          <p:cNvPr id="48" name="Text Box 108"/>
          <p:cNvSpPr txBox="1">
            <a:spLocks noChangeArrowheads="1"/>
          </p:cNvSpPr>
          <p:nvPr/>
        </p:nvSpPr>
        <p:spPr bwMode="auto">
          <a:xfrm>
            <a:off x="6467475" y="1295400"/>
            <a:ext cx="1351204" cy="338554"/>
          </a:xfrm>
          <a:prstGeom prst="rect">
            <a:avLst/>
          </a:prstGeom>
          <a:noFill/>
          <a:ln w="12700">
            <a:noFill/>
            <a:miter lim="800000"/>
            <a:headEnd/>
            <a:tailEnd/>
          </a:ln>
          <a:effectLst/>
        </p:spPr>
        <p:txBody>
          <a:bodyPr wrap="none">
            <a:spAutoFit/>
          </a:bodyPr>
          <a:lstStyle/>
          <a:p>
            <a:r>
              <a:rPr lang="en-US" sz="1600" u="sng" dirty="0" smtClean="0">
                <a:effectLst/>
              </a:rPr>
              <a:t>Contingencies</a:t>
            </a:r>
            <a:endParaRPr lang="en-US" sz="1600" u="sng" dirty="0">
              <a:effectLst/>
            </a:endParaRPr>
          </a:p>
        </p:txBody>
      </p:sp>
      <p:sp>
        <p:nvSpPr>
          <p:cNvPr id="118" name="Rectangle 66"/>
          <p:cNvSpPr>
            <a:spLocks noChangeArrowheads="1"/>
          </p:cNvSpPr>
          <p:nvPr/>
        </p:nvSpPr>
        <p:spPr bwMode="auto">
          <a:xfrm>
            <a:off x="533400" y="76200"/>
            <a:ext cx="8382000" cy="1066800"/>
          </a:xfrm>
          <a:prstGeom prst="rect">
            <a:avLst/>
          </a:prstGeom>
          <a:solidFill>
            <a:srgbClr val="FFFFFF"/>
          </a:solidFill>
          <a:ln w="25400">
            <a:solidFill>
              <a:schemeClr val="bg1"/>
            </a:solidFill>
            <a:miter lim="800000"/>
            <a:headEnd/>
            <a:tailEnd/>
          </a:ln>
          <a:effectLst/>
        </p:spPr>
        <p:txBody>
          <a:bodyPr wrap="none" anchor="ctr"/>
          <a:lstStyle/>
          <a:p>
            <a:pPr algn="ctr"/>
            <a:r>
              <a:rPr lang="en-US" sz="2800" b="1" dirty="0" smtClean="0">
                <a:solidFill>
                  <a:srgbClr val="00004C"/>
                </a:solidFill>
              </a:rPr>
              <a:t>Just prior to bed, the children were allowed</a:t>
            </a:r>
          </a:p>
          <a:p>
            <a:pPr algn="ctr"/>
            <a:r>
              <a:rPr lang="en-US" sz="2800" b="1" dirty="0" smtClean="0">
                <a:solidFill>
                  <a:srgbClr val="00004C"/>
                </a:solidFill>
              </a:rPr>
              <a:t>to choose the treatment for each night</a:t>
            </a:r>
            <a:endParaRPr lang="en-US" sz="2800" b="1" dirty="0">
              <a:solidFill>
                <a:srgbClr val="00004C"/>
              </a:solidFill>
              <a:effectLst/>
            </a:endParaRPr>
          </a:p>
        </p:txBody>
      </p:sp>
      <p:sp>
        <p:nvSpPr>
          <p:cNvPr id="45" name="Text Box 108"/>
          <p:cNvSpPr txBox="1">
            <a:spLocks noChangeArrowheads="1"/>
          </p:cNvSpPr>
          <p:nvPr/>
        </p:nvSpPr>
        <p:spPr bwMode="auto">
          <a:xfrm>
            <a:off x="3698875" y="1295400"/>
            <a:ext cx="1128835" cy="338554"/>
          </a:xfrm>
          <a:prstGeom prst="rect">
            <a:avLst/>
          </a:prstGeom>
          <a:noFill/>
          <a:ln w="12700">
            <a:noFill/>
            <a:miter lim="800000"/>
            <a:headEnd/>
            <a:tailEnd/>
          </a:ln>
          <a:effectLst/>
        </p:spPr>
        <p:txBody>
          <a:bodyPr wrap="none">
            <a:spAutoFit/>
          </a:bodyPr>
          <a:lstStyle/>
          <a:p>
            <a:r>
              <a:rPr lang="en-US" sz="1600" u="sng" dirty="0" smtClean="0">
                <a:effectLst/>
              </a:rPr>
              <a:t>Treatments</a:t>
            </a:r>
            <a:endParaRPr lang="en-US" sz="1600" u="sng" dirty="0">
              <a:effectLst/>
            </a:endParaRPr>
          </a:p>
        </p:txBody>
      </p:sp>
      <p:sp>
        <p:nvSpPr>
          <p:cNvPr id="46" name="Text Box 108"/>
          <p:cNvSpPr txBox="1">
            <a:spLocks noChangeArrowheads="1"/>
          </p:cNvSpPr>
          <p:nvPr/>
        </p:nvSpPr>
        <p:spPr bwMode="auto">
          <a:xfrm>
            <a:off x="1447800" y="1295400"/>
            <a:ext cx="1111202" cy="830997"/>
          </a:xfrm>
          <a:prstGeom prst="rect">
            <a:avLst/>
          </a:prstGeom>
          <a:noFill/>
          <a:ln w="12700">
            <a:noFill/>
            <a:miter lim="800000"/>
            <a:headEnd/>
            <a:tailEnd/>
          </a:ln>
          <a:effectLst/>
        </p:spPr>
        <p:txBody>
          <a:bodyPr wrap="none">
            <a:spAutoFit/>
          </a:bodyPr>
          <a:lstStyle/>
          <a:p>
            <a:pPr algn="ctr"/>
            <a:r>
              <a:rPr lang="en-US" sz="1600" u="sng" dirty="0" smtClean="0">
                <a:effectLst/>
              </a:rPr>
              <a:t>Treatment-</a:t>
            </a:r>
          </a:p>
          <a:p>
            <a:pPr algn="ctr"/>
            <a:r>
              <a:rPr lang="en-US" sz="1600" u="sng" dirty="0" smtClean="0">
                <a:effectLst/>
              </a:rPr>
              <a:t>Correlated</a:t>
            </a:r>
          </a:p>
          <a:p>
            <a:pPr algn="ctr"/>
            <a:r>
              <a:rPr lang="en-US" sz="1600" u="sng" dirty="0" smtClean="0"/>
              <a:t>Stimuli</a:t>
            </a:r>
            <a:endParaRPr lang="en-US" sz="1600" u="sng" dirty="0">
              <a:effectLst/>
            </a:endParaRPr>
          </a:p>
        </p:txBody>
      </p:sp>
      <p:sp>
        <p:nvSpPr>
          <p:cNvPr id="47" name="Line 85"/>
          <p:cNvSpPr>
            <a:spLocks noChangeShapeType="1"/>
          </p:cNvSpPr>
          <p:nvPr/>
        </p:nvSpPr>
        <p:spPr bwMode="auto">
          <a:xfrm>
            <a:off x="4693920" y="6096000"/>
            <a:ext cx="1066800" cy="0"/>
          </a:xfrm>
          <a:prstGeom prst="line">
            <a:avLst/>
          </a:prstGeom>
          <a:noFill/>
          <a:ln w="19050">
            <a:solidFill>
              <a:schemeClr val="tx1"/>
            </a:solidFill>
            <a:prstDash val="dash"/>
            <a:round/>
            <a:headEnd/>
            <a:tailEnd type="triangle" w="med" len="med"/>
          </a:ln>
          <a:effectLst/>
        </p:spPr>
        <p:txBody>
          <a:bodyPr/>
          <a:lstStyle/>
          <a:p>
            <a:endParaRPr lang="en-US"/>
          </a:p>
        </p:txBody>
      </p:sp>
    </p:spTree>
    <p:extLst>
      <p:ext uri="{BB962C8B-B14F-4D97-AF65-F5344CB8AC3E}">
        <p14:creationId xmlns:p14="http://schemas.microsoft.com/office/powerpoint/2010/main" val="2603149108"/>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7650" name="Object 2"/>
          <p:cNvGraphicFramePr>
            <a:graphicFrameLocks noChangeAspect="1"/>
          </p:cNvGraphicFramePr>
          <p:nvPr/>
        </p:nvGraphicFramePr>
        <p:xfrm>
          <a:off x="1524000" y="131585"/>
          <a:ext cx="5832475" cy="6486526"/>
        </p:xfrm>
        <a:graphic>
          <a:graphicData uri="http://schemas.openxmlformats.org/presentationml/2006/ole">
            <mc:AlternateContent xmlns:mc="http://schemas.openxmlformats.org/markup-compatibility/2006">
              <mc:Choice xmlns:v="urn:schemas-microsoft-com:vml" Requires="v">
                <p:oleObj spid="_x0000_s2087972" name="SPW 11.0 Graph" r:id="rId3" imgW="6440760" imgH="7166880" progId="SigmaPlotGraphicObject.10">
                  <p:embed/>
                </p:oleObj>
              </mc:Choice>
              <mc:Fallback>
                <p:oleObj name="SPW 11.0 Graph" r:id="rId3" imgW="6440760" imgH="7166880" progId="SigmaPlotGraphicObject.10">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24000" y="131585"/>
                        <a:ext cx="5832475" cy="64865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extLst>
      <p:ext uri="{BB962C8B-B14F-4D97-AF65-F5344CB8AC3E}">
        <p14:creationId xmlns:p14="http://schemas.microsoft.com/office/powerpoint/2010/main" val="578766849"/>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066800"/>
          </a:xfrm>
        </p:spPr>
        <p:txBody>
          <a:bodyPr>
            <a:noAutofit/>
          </a:bodyPr>
          <a:lstStyle/>
          <a:p>
            <a:r>
              <a:rPr lang="en-US" b="1" dirty="0" smtClean="0"/>
              <a:t>Eliminating Interfering Behavior</a:t>
            </a:r>
            <a:endParaRPr lang="en-US" b="1" dirty="0"/>
          </a:p>
        </p:txBody>
      </p:sp>
      <p:sp>
        <p:nvSpPr>
          <p:cNvPr id="3" name="Content Placeholder 2"/>
          <p:cNvSpPr>
            <a:spLocks noGrp="1"/>
          </p:cNvSpPr>
          <p:nvPr>
            <p:ph idx="1"/>
          </p:nvPr>
        </p:nvSpPr>
        <p:spPr>
          <a:xfrm>
            <a:off x="304800" y="1600200"/>
            <a:ext cx="8610600" cy="4724400"/>
          </a:xfrm>
        </p:spPr>
        <p:txBody>
          <a:bodyPr>
            <a:normAutofit/>
          </a:bodyPr>
          <a:lstStyle/>
          <a:p>
            <a:pPr marL="0" indent="0">
              <a:buNone/>
            </a:pPr>
            <a:r>
              <a:rPr lang="en-US" b="1" dirty="0" smtClean="0">
                <a:solidFill>
                  <a:srgbClr val="071308"/>
                </a:solidFill>
              </a:rPr>
              <a:t>My new favorite: </a:t>
            </a:r>
            <a:r>
              <a:rPr lang="en-US" b="1" dirty="0" smtClean="0">
                <a:solidFill>
                  <a:srgbClr val="008000"/>
                </a:solidFill>
              </a:rPr>
              <a:t>The </a:t>
            </a:r>
            <a:r>
              <a:rPr lang="en-US" b="1" dirty="0">
                <a:solidFill>
                  <a:srgbClr val="008000"/>
                </a:solidFill>
              </a:rPr>
              <a:t>C</a:t>
            </a:r>
            <a:r>
              <a:rPr lang="en-US" b="1" dirty="0" smtClean="0">
                <a:solidFill>
                  <a:srgbClr val="008000"/>
                </a:solidFill>
              </a:rPr>
              <a:t>ombo+</a:t>
            </a:r>
          </a:p>
          <a:p>
            <a:endParaRPr lang="en-US" sz="1600" b="1" dirty="0" smtClean="0">
              <a:solidFill>
                <a:srgbClr val="008000"/>
              </a:solidFill>
            </a:endParaRPr>
          </a:p>
          <a:p>
            <a:pPr>
              <a:buNone/>
            </a:pPr>
            <a:r>
              <a:rPr lang="en-US" b="1" dirty="0" smtClean="0">
                <a:solidFill>
                  <a:srgbClr val="008000"/>
                </a:solidFill>
              </a:rPr>
              <a:t>	Time-Based Visiting </a:t>
            </a:r>
          </a:p>
          <a:p>
            <a:pPr>
              <a:buNone/>
            </a:pPr>
            <a:r>
              <a:rPr lang="en-US" b="1" dirty="0">
                <a:solidFill>
                  <a:srgbClr val="008000"/>
                </a:solidFill>
              </a:rPr>
              <a:t>	</a:t>
            </a:r>
            <a:r>
              <a:rPr lang="en-US" b="1" dirty="0" smtClean="0">
                <a:solidFill>
                  <a:srgbClr val="071308"/>
                </a:solidFill>
              </a:rPr>
              <a:t>and the </a:t>
            </a:r>
            <a:r>
              <a:rPr lang="en-US" b="1" dirty="0" smtClean="0">
                <a:solidFill>
                  <a:srgbClr val="008000"/>
                </a:solidFill>
              </a:rPr>
              <a:t>Bed Time Pass </a:t>
            </a:r>
            <a:endParaRPr lang="en-US" b="1" dirty="0">
              <a:solidFill>
                <a:srgbClr val="071308"/>
              </a:solidFill>
            </a:endParaRPr>
          </a:p>
          <a:p>
            <a:pPr>
              <a:buNone/>
            </a:pPr>
            <a:r>
              <a:rPr lang="en-US" b="1" dirty="0" smtClean="0">
                <a:solidFill>
                  <a:srgbClr val="071308"/>
                </a:solidFill>
              </a:rPr>
              <a:t>	with dueling outcomes</a:t>
            </a:r>
          </a:p>
          <a:p>
            <a:pPr marL="857250" lvl="2" indent="0">
              <a:buNone/>
            </a:pPr>
            <a:endParaRPr lang="en-US" b="1" dirty="0" smtClean="0">
              <a:solidFill>
                <a:srgbClr val="071308"/>
              </a:solidFill>
            </a:endParaRPr>
          </a:p>
          <a:p>
            <a:pPr marL="857250" lvl="2" indent="0">
              <a:buNone/>
            </a:pPr>
            <a:r>
              <a:rPr lang="en-US" b="1" dirty="0" smtClean="0">
                <a:solidFill>
                  <a:srgbClr val="071308"/>
                </a:solidFill>
              </a:rPr>
              <a:t>+Hand in pass for something now or hold onto pass and hand in at breakfast for something better</a:t>
            </a:r>
            <a:endParaRPr lang="en-US" dirty="0" smtClean="0">
              <a:solidFill>
                <a:srgbClr val="071308"/>
              </a:solidFill>
            </a:endParaRPr>
          </a:p>
          <a:p>
            <a:pPr>
              <a:buNone/>
            </a:pPr>
            <a:endParaRPr lang="en-US" dirty="0" smtClean="0"/>
          </a:p>
          <a:p>
            <a:endParaRPr lang="en-US" dirty="0" smtClean="0"/>
          </a:p>
          <a:p>
            <a:pPr>
              <a:buNone/>
            </a:pPr>
            <a:endParaRPr lang="en-US" dirty="0"/>
          </a:p>
        </p:txBody>
      </p:sp>
    </p:spTree>
    <p:extLst>
      <p:ext uri="{BB962C8B-B14F-4D97-AF65-F5344CB8AC3E}">
        <p14:creationId xmlns:p14="http://schemas.microsoft.com/office/powerpoint/2010/main" val="196940335"/>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219200"/>
          </a:xfrm>
        </p:spPr>
        <p:txBody>
          <a:bodyPr>
            <a:noAutofit/>
          </a:bodyPr>
          <a:lstStyle/>
          <a:p>
            <a:r>
              <a:rPr lang="en-US" sz="3600" b="1" dirty="0" smtClean="0"/>
              <a:t>Addressing Night Awakenings</a:t>
            </a:r>
            <a:endParaRPr lang="en-US" sz="3600" b="1" dirty="0"/>
          </a:p>
        </p:txBody>
      </p:sp>
      <p:sp>
        <p:nvSpPr>
          <p:cNvPr id="3" name="Content Placeholder 2"/>
          <p:cNvSpPr>
            <a:spLocks noGrp="1"/>
          </p:cNvSpPr>
          <p:nvPr>
            <p:ph idx="1"/>
          </p:nvPr>
        </p:nvSpPr>
        <p:spPr>
          <a:xfrm>
            <a:off x="304800" y="1600200"/>
            <a:ext cx="8610600" cy="4724400"/>
          </a:xfrm>
        </p:spPr>
        <p:txBody>
          <a:bodyPr>
            <a:normAutofit/>
          </a:bodyPr>
          <a:lstStyle/>
          <a:p>
            <a:pPr marL="0" indent="0">
              <a:buNone/>
            </a:pPr>
            <a:r>
              <a:rPr lang="en-US" b="1" dirty="0" smtClean="0">
                <a:solidFill>
                  <a:srgbClr val="005024"/>
                </a:solidFill>
              </a:rPr>
              <a:t>Should be resolved with appropriate sleep schedule and healthy sleep dependencies</a:t>
            </a:r>
          </a:p>
          <a:p>
            <a:pPr marL="400050" lvl="2" indent="0">
              <a:buNone/>
            </a:pPr>
            <a:endParaRPr lang="en-US" sz="2800" dirty="0" smtClean="0"/>
          </a:p>
          <a:p>
            <a:pPr marL="0" lvl="2" indent="0">
              <a:buNone/>
            </a:pPr>
            <a:r>
              <a:rPr lang="en-US" b="1" dirty="0" smtClean="0"/>
              <a:t>If not, </a:t>
            </a:r>
            <a:r>
              <a:rPr lang="en-US" b="1" dirty="0"/>
              <a:t>address issues related to temperature, food, light, noise, incontinence, nighttime </a:t>
            </a:r>
            <a:r>
              <a:rPr lang="en-US" b="1" dirty="0" smtClean="0"/>
              <a:t>reinforcers</a:t>
            </a:r>
          </a:p>
          <a:p>
            <a:pPr marL="0" lvl="2" indent="0">
              <a:buNone/>
            </a:pPr>
            <a:endParaRPr lang="en-US" b="1" dirty="0"/>
          </a:p>
          <a:p>
            <a:pPr marL="0" lvl="2" indent="0">
              <a:buNone/>
            </a:pPr>
            <a:r>
              <a:rPr lang="en-US" b="1" dirty="0" smtClean="0"/>
              <a:t>If </a:t>
            </a:r>
            <a:r>
              <a:rPr lang="en-US" b="1" dirty="0"/>
              <a:t>not, we actively teach child to know when it is okay to get up for the day</a:t>
            </a:r>
          </a:p>
          <a:p>
            <a:pPr marL="0" lvl="3" indent="0">
              <a:buNone/>
            </a:pPr>
            <a:r>
              <a:rPr lang="en-US" sz="2400" b="1" dirty="0" smtClean="0"/>
              <a:t>	</a:t>
            </a:r>
            <a:r>
              <a:rPr lang="en-US" sz="2400" b="1" dirty="0">
                <a:solidFill>
                  <a:schemeClr val="tx1">
                    <a:lumMod val="75000"/>
                    <a:lumOff val="25000"/>
                  </a:schemeClr>
                </a:solidFill>
              </a:rPr>
              <a:t>u</a:t>
            </a:r>
            <a:r>
              <a:rPr lang="en-US" sz="2400" b="1" dirty="0" smtClean="0">
                <a:solidFill>
                  <a:schemeClr val="tx1">
                    <a:lumMod val="75000"/>
                    <a:lumOff val="25000"/>
                  </a:schemeClr>
                </a:solidFill>
              </a:rPr>
              <a:t>sually with moon/sun clocks</a:t>
            </a:r>
          </a:p>
          <a:p>
            <a:pPr marL="857250" lvl="3" indent="0">
              <a:buNone/>
            </a:pPr>
            <a:endParaRPr lang="en-US" sz="2400" i="1" dirty="0" smtClean="0">
              <a:solidFill>
                <a:srgbClr val="FF0000"/>
              </a:solidFill>
            </a:endParaRPr>
          </a:p>
          <a:p>
            <a:pPr marL="0" indent="0">
              <a:buNone/>
            </a:pPr>
            <a:endParaRPr lang="en-US" dirty="0" smtClean="0"/>
          </a:p>
          <a:p>
            <a:pPr>
              <a:buNone/>
            </a:pPr>
            <a:endParaRPr lang="en-US" dirty="0" smtClean="0"/>
          </a:p>
          <a:p>
            <a:endParaRPr lang="en-US" dirty="0" smtClean="0"/>
          </a:p>
          <a:p>
            <a:endParaRPr lang="en-US" dirty="0" smtClean="0"/>
          </a:p>
          <a:p>
            <a:endParaRPr lang="en-US" dirty="0" smtClean="0"/>
          </a:p>
          <a:p>
            <a:pPr>
              <a:buNone/>
            </a:pPr>
            <a:endParaRPr lang="en-US" dirty="0"/>
          </a:p>
        </p:txBody>
      </p:sp>
    </p:spTree>
    <p:extLst>
      <p:ext uri="{BB962C8B-B14F-4D97-AF65-F5344CB8AC3E}">
        <p14:creationId xmlns:p14="http://schemas.microsoft.com/office/powerpoint/2010/main" val="293141138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944562"/>
          </a:xfrm>
        </p:spPr>
        <p:txBody>
          <a:bodyPr>
            <a:normAutofit/>
          </a:bodyPr>
          <a:lstStyle/>
          <a:p>
            <a:r>
              <a:rPr lang="en-US" sz="3600" b="1" dirty="0" smtClean="0"/>
              <a:t>Why is Good Sleep Important?</a:t>
            </a:r>
            <a:endParaRPr lang="en-US" sz="3600" b="1" dirty="0"/>
          </a:p>
        </p:txBody>
      </p:sp>
      <p:sp>
        <p:nvSpPr>
          <p:cNvPr id="3" name="Content Placeholder 2"/>
          <p:cNvSpPr>
            <a:spLocks noGrp="1"/>
          </p:cNvSpPr>
          <p:nvPr>
            <p:ph idx="1"/>
          </p:nvPr>
        </p:nvSpPr>
        <p:spPr>
          <a:xfrm>
            <a:off x="457200" y="1600200"/>
            <a:ext cx="8229600" cy="4800600"/>
          </a:xfrm>
        </p:spPr>
        <p:txBody>
          <a:bodyPr>
            <a:normAutofit/>
          </a:bodyPr>
          <a:lstStyle/>
          <a:p>
            <a:pPr marL="0" indent="0">
              <a:buNone/>
            </a:pPr>
            <a:r>
              <a:rPr lang="en-US" b="1" dirty="0" smtClean="0"/>
              <a:t>Persistent sleep problems in childhood are also associated with:</a:t>
            </a:r>
          </a:p>
          <a:p>
            <a:pPr marL="457200" lvl="1" indent="0">
              <a:buNone/>
            </a:pPr>
            <a:endParaRPr lang="en-US" sz="2400" b="1" dirty="0" smtClean="0"/>
          </a:p>
          <a:p>
            <a:pPr marL="457200" lvl="1" indent="0" algn="r">
              <a:buNone/>
            </a:pPr>
            <a:r>
              <a:rPr lang="en-US" sz="2400" b="1" dirty="0" smtClean="0">
                <a:solidFill>
                  <a:srgbClr val="005024"/>
                </a:solidFill>
              </a:rPr>
              <a:t>childhood and adult obesity</a:t>
            </a:r>
          </a:p>
          <a:p>
            <a:pPr marL="457200" lvl="1" indent="0" algn="r">
              <a:buNone/>
            </a:pPr>
            <a:endParaRPr lang="en-US" sz="800" b="1" dirty="0" smtClean="0"/>
          </a:p>
          <a:p>
            <a:pPr marL="457200" lvl="1" indent="0" algn="r">
              <a:buNone/>
            </a:pPr>
            <a:r>
              <a:rPr lang="en-US" sz="2400" b="1" dirty="0" smtClean="0"/>
              <a:t>adolescent behavioral and emotional problems</a:t>
            </a:r>
          </a:p>
          <a:p>
            <a:pPr marL="457200" lvl="1" indent="0" algn="r">
              <a:buNone/>
            </a:pPr>
            <a:endParaRPr lang="en-US" sz="800" b="1" dirty="0" smtClean="0"/>
          </a:p>
          <a:p>
            <a:pPr marL="457200" lvl="1" indent="0" algn="r">
              <a:buNone/>
            </a:pPr>
            <a:r>
              <a:rPr lang="en-US" sz="2400" b="1" dirty="0" smtClean="0">
                <a:solidFill>
                  <a:srgbClr val="005024"/>
                </a:solidFill>
              </a:rPr>
              <a:t>anxiety in adulthood</a:t>
            </a:r>
          </a:p>
          <a:p>
            <a:pPr marL="457200" lvl="1" indent="0" algn="r">
              <a:buNone/>
            </a:pPr>
            <a:endParaRPr lang="en-US" sz="800" b="1" dirty="0" smtClean="0"/>
          </a:p>
          <a:p>
            <a:pPr marL="457200" lvl="1" indent="0" algn="r">
              <a:buNone/>
            </a:pPr>
            <a:r>
              <a:rPr lang="en-US" sz="2400" b="1" dirty="0" smtClean="0"/>
              <a:t>sleep problems through adulthood </a:t>
            </a:r>
          </a:p>
          <a:p>
            <a:pPr lvl="1"/>
            <a:endParaRPr lang="en-US" sz="1600" dirty="0" smtClean="0">
              <a:solidFill>
                <a:schemeClr val="tx1">
                  <a:lumMod val="75000"/>
                  <a:lumOff val="25000"/>
                </a:schemeClr>
              </a:solidFill>
              <a:latin typeface="+mj-lt"/>
            </a:endParaRPr>
          </a:p>
        </p:txBody>
      </p:sp>
    </p:spTree>
    <p:extLst>
      <p:ext uri="{BB962C8B-B14F-4D97-AF65-F5344CB8AC3E}">
        <p14:creationId xmlns:p14="http://schemas.microsoft.com/office/powerpoint/2010/main" val="26306023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ox(in)">
                                      <p:cBhvr>
                                        <p:cTn id="7" dur="500"/>
                                        <p:tgtEl>
                                          <p:spTgt spid="3">
                                            <p:txEl>
                                              <p:pRg st="0" end="0"/>
                                            </p:txEl>
                                          </p:spTgt>
                                        </p:tgtEl>
                                      </p:cBhvr>
                                    </p:animEffect>
                                  </p:childTnLst>
                                </p:cTn>
                              </p:par>
                              <p:par>
                                <p:cTn id="8" presetID="4" presetClass="entr" presetSubtype="16" fill="hold" nodeType="withEffect">
                                  <p:stCondLst>
                                    <p:cond delay="0"/>
                                  </p:stCondLst>
                                  <p:childTnLst>
                                    <p:set>
                                      <p:cBhvr>
                                        <p:cTn id="9" dur="1" fill="hold">
                                          <p:stCondLst>
                                            <p:cond delay="0"/>
                                          </p:stCondLst>
                                        </p:cTn>
                                        <p:tgtEl>
                                          <p:spTgt spid="3">
                                            <p:txEl>
                                              <p:pRg st="2" end="2"/>
                                            </p:txEl>
                                          </p:spTgt>
                                        </p:tgtEl>
                                        <p:attrNameLst>
                                          <p:attrName>style.visibility</p:attrName>
                                        </p:attrNameLst>
                                      </p:cBhvr>
                                      <p:to>
                                        <p:strVal val="visible"/>
                                      </p:to>
                                    </p:set>
                                    <p:animEffect transition="in" filter="box(in)">
                                      <p:cBhvr>
                                        <p:cTn id="10" dur="500"/>
                                        <p:tgtEl>
                                          <p:spTgt spid="3">
                                            <p:txEl>
                                              <p:pRg st="2" end="2"/>
                                            </p:txEl>
                                          </p:spTgt>
                                        </p:tgtEl>
                                      </p:cBhvr>
                                    </p:animEffect>
                                  </p:childTnLst>
                                </p:cTn>
                              </p:par>
                              <p:par>
                                <p:cTn id="11" presetID="4" presetClass="entr" presetSubtype="16" fill="hold" nodeType="with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animEffect transition="in" filter="box(in)">
                                      <p:cBhvr>
                                        <p:cTn id="13" dur="500"/>
                                        <p:tgtEl>
                                          <p:spTgt spid="3">
                                            <p:txEl>
                                              <p:pRg st="4" end="4"/>
                                            </p:txEl>
                                          </p:spTgt>
                                        </p:tgtEl>
                                      </p:cBhvr>
                                    </p:animEffect>
                                  </p:childTnLst>
                                </p:cTn>
                              </p:par>
                              <p:par>
                                <p:cTn id="14" presetID="4" presetClass="entr" presetSubtype="16" fill="hold" nodeType="withEffect">
                                  <p:stCondLst>
                                    <p:cond delay="0"/>
                                  </p:stCondLst>
                                  <p:childTnLst>
                                    <p:set>
                                      <p:cBhvr>
                                        <p:cTn id="15" dur="1" fill="hold">
                                          <p:stCondLst>
                                            <p:cond delay="0"/>
                                          </p:stCondLst>
                                        </p:cTn>
                                        <p:tgtEl>
                                          <p:spTgt spid="3">
                                            <p:txEl>
                                              <p:pRg st="8" end="8"/>
                                            </p:txEl>
                                          </p:spTgt>
                                        </p:tgtEl>
                                        <p:attrNameLst>
                                          <p:attrName>style.visibility</p:attrName>
                                        </p:attrNameLst>
                                      </p:cBhvr>
                                      <p:to>
                                        <p:strVal val="visible"/>
                                      </p:to>
                                    </p:set>
                                    <p:animEffect transition="in" filter="box(in)">
                                      <p:cBhvr>
                                        <p:cTn id="16" dur="500"/>
                                        <p:tgtEl>
                                          <p:spTgt spid="3">
                                            <p:txEl>
                                              <p:pRg st="8" end="8"/>
                                            </p:txEl>
                                          </p:spTgt>
                                        </p:tgtEl>
                                      </p:cBhvr>
                                    </p:animEffect>
                                  </p:childTnLst>
                                </p:cTn>
                              </p:par>
                              <p:par>
                                <p:cTn id="17" presetID="4" presetClass="entr" presetSubtype="16" fill="hold" nodeType="with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animEffect transition="in" filter="box(in)">
                                      <p:cBhvr>
                                        <p:cTn id="19"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b="1" dirty="0" smtClean="0">
                <a:solidFill>
                  <a:srgbClr val="2505AD"/>
                </a:solidFill>
              </a:rPr>
              <a:t>Key Considerations for Good Sleeping</a:t>
            </a:r>
            <a:endParaRPr lang="en-US" sz="3600" b="1" dirty="0">
              <a:solidFill>
                <a:srgbClr val="2505AD"/>
              </a:solidFill>
            </a:endParaRPr>
          </a:p>
        </p:txBody>
      </p:sp>
      <p:sp>
        <p:nvSpPr>
          <p:cNvPr id="3" name="Content Placeholder 2"/>
          <p:cNvSpPr>
            <a:spLocks noGrp="1"/>
          </p:cNvSpPr>
          <p:nvPr>
            <p:ph idx="1"/>
          </p:nvPr>
        </p:nvSpPr>
        <p:spPr>
          <a:xfrm>
            <a:off x="457200" y="1676400"/>
            <a:ext cx="8229600" cy="4876800"/>
          </a:xfrm>
        </p:spPr>
        <p:txBody>
          <a:bodyPr>
            <a:normAutofit/>
          </a:bodyPr>
          <a:lstStyle/>
          <a:p>
            <a:pPr marL="0" indent="0" algn="r">
              <a:spcBef>
                <a:spcPts val="0"/>
              </a:spcBef>
              <a:buNone/>
            </a:pPr>
            <a:r>
              <a:rPr lang="en-US" b="1" dirty="0" smtClean="0">
                <a:solidFill>
                  <a:srgbClr val="C00000"/>
                </a:solidFill>
              </a:rPr>
              <a:t>sleep schedule</a:t>
            </a:r>
            <a:endParaRPr lang="en-US" sz="1100" b="1" dirty="0" smtClean="0">
              <a:solidFill>
                <a:srgbClr val="C00000"/>
              </a:solidFill>
            </a:endParaRPr>
          </a:p>
          <a:p>
            <a:pPr marL="0" indent="0" algn="r">
              <a:spcBef>
                <a:spcPts val="0"/>
              </a:spcBef>
              <a:buNone/>
            </a:pPr>
            <a:endParaRPr lang="en-US" b="1" dirty="0" smtClean="0">
              <a:solidFill>
                <a:srgbClr val="C00000"/>
              </a:solidFill>
            </a:endParaRPr>
          </a:p>
          <a:p>
            <a:pPr marL="0" indent="0" algn="r">
              <a:spcBef>
                <a:spcPts val="0"/>
              </a:spcBef>
              <a:buNone/>
            </a:pPr>
            <a:r>
              <a:rPr lang="en-US" b="1" dirty="0" smtClean="0">
                <a:solidFill>
                  <a:srgbClr val="C00000"/>
                </a:solidFill>
              </a:rPr>
              <a:t>nighttime routines </a:t>
            </a:r>
          </a:p>
          <a:p>
            <a:pPr marL="0" indent="0" algn="r">
              <a:spcBef>
                <a:spcPts val="0"/>
              </a:spcBef>
              <a:buNone/>
            </a:pPr>
            <a:endParaRPr lang="en-US" b="1" dirty="0" smtClean="0">
              <a:solidFill>
                <a:srgbClr val="C00000"/>
              </a:solidFill>
            </a:endParaRPr>
          </a:p>
          <a:p>
            <a:pPr marL="0" indent="0" algn="r">
              <a:spcBef>
                <a:spcPts val="0"/>
              </a:spcBef>
              <a:buNone/>
            </a:pPr>
            <a:r>
              <a:rPr lang="en-US" b="1" dirty="0" smtClean="0">
                <a:solidFill>
                  <a:srgbClr val="C00000"/>
                </a:solidFill>
              </a:rPr>
              <a:t>sleep contexts </a:t>
            </a:r>
          </a:p>
          <a:p>
            <a:pPr marL="0" indent="0" algn="r">
              <a:spcBef>
                <a:spcPts val="0"/>
              </a:spcBef>
              <a:buNone/>
            </a:pPr>
            <a:endParaRPr lang="en-US" b="1" dirty="0" smtClean="0">
              <a:solidFill>
                <a:srgbClr val="C00000"/>
              </a:solidFill>
            </a:endParaRPr>
          </a:p>
          <a:p>
            <a:pPr marL="0" indent="0" algn="r">
              <a:spcBef>
                <a:spcPts val="0"/>
              </a:spcBef>
              <a:buNone/>
            </a:pPr>
            <a:r>
              <a:rPr lang="en-US" b="1" dirty="0" smtClean="0">
                <a:solidFill>
                  <a:srgbClr val="C00000"/>
                </a:solidFill>
              </a:rPr>
              <a:t>sleep dependencies </a:t>
            </a:r>
          </a:p>
          <a:p>
            <a:pPr marL="0" indent="0" algn="r">
              <a:spcBef>
                <a:spcPts val="0"/>
              </a:spcBef>
              <a:buNone/>
            </a:pPr>
            <a:endParaRPr lang="en-US" b="1" dirty="0" smtClean="0">
              <a:solidFill>
                <a:srgbClr val="C00000"/>
              </a:solidFill>
            </a:endParaRPr>
          </a:p>
          <a:p>
            <a:pPr marL="0" indent="0" algn="r">
              <a:spcBef>
                <a:spcPts val="0"/>
              </a:spcBef>
              <a:buNone/>
            </a:pPr>
            <a:r>
              <a:rPr lang="en-US" b="1" dirty="0" smtClean="0">
                <a:solidFill>
                  <a:srgbClr val="C00000"/>
                </a:solidFill>
              </a:rPr>
              <a:t>reinforcers for sleep interfering behavior</a:t>
            </a:r>
          </a:p>
          <a:p>
            <a:endParaRPr lang="en-US" dirty="0"/>
          </a:p>
        </p:txBody>
      </p:sp>
    </p:spTree>
    <p:extLst>
      <p:ext uri="{BB962C8B-B14F-4D97-AF65-F5344CB8AC3E}">
        <p14:creationId xmlns:p14="http://schemas.microsoft.com/office/powerpoint/2010/main" val="780428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ox(i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box(in)">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box(in)">
                                      <p:cBhvr>
                                        <p:cTn id="17" dur="500"/>
                                        <p:tgtEl>
                                          <p:spTgt spid="3">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4" presetClass="entr" presetSubtype="16" fill="hold" nodeType="clickEffect">
                                  <p:stCondLst>
                                    <p:cond delay="0"/>
                                  </p:stCondLst>
                                  <p:childTnLst>
                                    <p:set>
                                      <p:cBhvr>
                                        <p:cTn id="21" dur="1" fill="hold">
                                          <p:stCondLst>
                                            <p:cond delay="0"/>
                                          </p:stCondLst>
                                        </p:cTn>
                                        <p:tgtEl>
                                          <p:spTgt spid="3">
                                            <p:txEl>
                                              <p:pRg st="6" end="6"/>
                                            </p:txEl>
                                          </p:spTgt>
                                        </p:tgtEl>
                                        <p:attrNameLst>
                                          <p:attrName>style.visibility</p:attrName>
                                        </p:attrNameLst>
                                      </p:cBhvr>
                                      <p:to>
                                        <p:strVal val="visible"/>
                                      </p:to>
                                    </p:set>
                                    <p:animEffect transition="in" filter="box(in)">
                                      <p:cBhvr>
                                        <p:cTn id="22" dur="500"/>
                                        <p:tgtEl>
                                          <p:spTgt spid="3">
                                            <p:txEl>
                                              <p:pRg st="6" end="6"/>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4" presetClass="entr" presetSubtype="16" fill="hold" nodeType="clickEffect">
                                  <p:stCondLst>
                                    <p:cond delay="0"/>
                                  </p:stCondLst>
                                  <p:childTnLst>
                                    <p:set>
                                      <p:cBhvr>
                                        <p:cTn id="26" dur="1" fill="hold">
                                          <p:stCondLst>
                                            <p:cond delay="0"/>
                                          </p:stCondLst>
                                        </p:cTn>
                                        <p:tgtEl>
                                          <p:spTgt spid="3">
                                            <p:txEl>
                                              <p:pRg st="8" end="8"/>
                                            </p:txEl>
                                          </p:spTgt>
                                        </p:tgtEl>
                                        <p:attrNameLst>
                                          <p:attrName>style.visibility</p:attrName>
                                        </p:attrNameLst>
                                      </p:cBhvr>
                                      <p:to>
                                        <p:strVal val="visible"/>
                                      </p:to>
                                    </p:set>
                                    <p:animEffect transition="in" filter="box(in)">
                                      <p:cBhvr>
                                        <p:cTn id="27"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152400" y="274638"/>
            <a:ext cx="8763000" cy="487362"/>
          </a:xfrm>
        </p:spPr>
        <p:txBody>
          <a:bodyPr>
            <a:noAutofit/>
          </a:bodyPr>
          <a:lstStyle/>
          <a:p>
            <a:r>
              <a:rPr lang="en-US" sz="3200" b="1" dirty="0" smtClean="0"/>
              <a:t>Implications</a:t>
            </a:r>
            <a:endParaRPr lang="en-US" sz="3200" b="1" dirty="0"/>
          </a:p>
        </p:txBody>
      </p:sp>
      <p:sp>
        <p:nvSpPr>
          <p:cNvPr id="7" name="Content Placeholder 6"/>
          <p:cNvSpPr>
            <a:spLocks noGrp="1"/>
          </p:cNvSpPr>
          <p:nvPr>
            <p:ph idx="1"/>
          </p:nvPr>
        </p:nvSpPr>
        <p:spPr>
          <a:xfrm>
            <a:off x="368448" y="1066800"/>
            <a:ext cx="8470752" cy="5562600"/>
          </a:xfrm>
        </p:spPr>
        <p:txBody>
          <a:bodyPr>
            <a:noAutofit/>
          </a:bodyPr>
          <a:lstStyle/>
          <a:p>
            <a:pPr marL="0" indent="0">
              <a:lnSpc>
                <a:spcPct val="110000"/>
              </a:lnSpc>
              <a:spcBef>
                <a:spcPts val="0"/>
              </a:spcBef>
              <a:buNone/>
            </a:pPr>
            <a:endParaRPr lang="en-US" b="1" dirty="0" smtClean="0"/>
          </a:p>
          <a:p>
            <a:pPr marL="0" indent="0" algn="ctr">
              <a:lnSpc>
                <a:spcPct val="110000"/>
              </a:lnSpc>
              <a:spcBef>
                <a:spcPts val="0"/>
              </a:spcBef>
              <a:buNone/>
            </a:pPr>
            <a:r>
              <a:rPr lang="en-US" b="1" dirty="0" smtClean="0">
                <a:solidFill>
                  <a:srgbClr val="C00000"/>
                </a:solidFill>
              </a:rPr>
              <a:t>Chronic medication use </a:t>
            </a:r>
          </a:p>
          <a:p>
            <a:pPr marL="0" indent="0" algn="ctr">
              <a:lnSpc>
                <a:spcPct val="110000"/>
              </a:lnSpc>
              <a:spcBef>
                <a:spcPts val="0"/>
              </a:spcBef>
              <a:buNone/>
            </a:pPr>
            <a:r>
              <a:rPr lang="en-US" b="1" dirty="0" smtClean="0">
                <a:solidFill>
                  <a:srgbClr val="C00000"/>
                </a:solidFill>
              </a:rPr>
              <a:t>is </a:t>
            </a:r>
            <a:r>
              <a:rPr lang="en-US" b="1" dirty="0">
                <a:solidFill>
                  <a:srgbClr val="C00000"/>
                </a:solidFill>
              </a:rPr>
              <a:t>not the solution </a:t>
            </a:r>
            <a:endParaRPr lang="en-US" b="1" dirty="0" smtClean="0">
              <a:solidFill>
                <a:srgbClr val="C00000"/>
              </a:solidFill>
            </a:endParaRPr>
          </a:p>
          <a:p>
            <a:pPr marL="0" indent="0" algn="ctr">
              <a:lnSpc>
                <a:spcPct val="110000"/>
              </a:lnSpc>
              <a:spcBef>
                <a:spcPts val="0"/>
              </a:spcBef>
              <a:buNone/>
            </a:pPr>
            <a:r>
              <a:rPr lang="en-US" b="1" dirty="0" smtClean="0">
                <a:solidFill>
                  <a:srgbClr val="C00000"/>
                </a:solidFill>
              </a:rPr>
              <a:t>for </a:t>
            </a:r>
            <a:r>
              <a:rPr lang="en-US" b="1" dirty="0">
                <a:solidFill>
                  <a:srgbClr val="C00000"/>
                </a:solidFill>
              </a:rPr>
              <a:t>sleep problems </a:t>
            </a:r>
            <a:endParaRPr lang="en-US" b="1" dirty="0" smtClean="0">
              <a:solidFill>
                <a:srgbClr val="C00000"/>
              </a:solidFill>
            </a:endParaRPr>
          </a:p>
          <a:p>
            <a:pPr marL="0" indent="0" algn="ctr">
              <a:lnSpc>
                <a:spcPct val="110000"/>
              </a:lnSpc>
              <a:spcBef>
                <a:spcPts val="0"/>
              </a:spcBef>
              <a:buNone/>
            </a:pPr>
            <a:r>
              <a:rPr lang="en-US" b="1" dirty="0" smtClean="0">
                <a:solidFill>
                  <a:srgbClr val="C00000"/>
                </a:solidFill>
              </a:rPr>
              <a:t>exhibited </a:t>
            </a:r>
            <a:r>
              <a:rPr lang="en-US" b="1" dirty="0">
                <a:solidFill>
                  <a:srgbClr val="C00000"/>
                </a:solidFill>
              </a:rPr>
              <a:t>by children with </a:t>
            </a:r>
            <a:r>
              <a:rPr lang="en-US" b="1" dirty="0" smtClean="0">
                <a:solidFill>
                  <a:srgbClr val="C00000"/>
                </a:solidFill>
              </a:rPr>
              <a:t>autism</a:t>
            </a:r>
          </a:p>
          <a:p>
            <a:pPr marL="0" indent="0" algn="ctr">
              <a:lnSpc>
                <a:spcPct val="110000"/>
              </a:lnSpc>
              <a:spcBef>
                <a:spcPts val="0"/>
              </a:spcBef>
              <a:buNone/>
            </a:pPr>
            <a:endParaRPr lang="en-US" b="1" dirty="0">
              <a:solidFill>
                <a:srgbClr val="C00000"/>
              </a:solidFill>
            </a:endParaRPr>
          </a:p>
          <a:p>
            <a:pPr marL="0" indent="0" algn="ctr">
              <a:lnSpc>
                <a:spcPct val="110000"/>
              </a:lnSpc>
              <a:spcBef>
                <a:spcPts val="0"/>
              </a:spcBef>
              <a:buNone/>
            </a:pPr>
            <a:r>
              <a:rPr lang="en-US" b="1" dirty="0" smtClean="0"/>
              <a:t>(or for your sleep problems)</a:t>
            </a:r>
          </a:p>
          <a:p>
            <a:pPr marL="0" indent="0">
              <a:lnSpc>
                <a:spcPct val="110000"/>
              </a:lnSpc>
              <a:spcBef>
                <a:spcPts val="0"/>
              </a:spcBef>
              <a:buNone/>
            </a:pPr>
            <a:endParaRPr lang="en-US" b="1" dirty="0" smtClean="0"/>
          </a:p>
        </p:txBody>
      </p:sp>
    </p:spTree>
    <p:extLst>
      <p:ext uri="{BB962C8B-B14F-4D97-AF65-F5344CB8AC3E}">
        <p14:creationId xmlns:p14="http://schemas.microsoft.com/office/powerpoint/2010/main" val="3817695772"/>
      </p:ext>
    </p:extLst>
  </p:cSld>
  <p:clrMapOvr>
    <a:masterClrMapping/>
  </p:clrMapOvr>
  <p:transition/>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762000"/>
          </a:xfrm>
        </p:spPr>
        <p:txBody>
          <a:bodyPr>
            <a:noAutofit/>
          </a:bodyPr>
          <a:lstStyle/>
          <a:p>
            <a:r>
              <a:rPr lang="en-US" sz="3600" b="1" dirty="0" smtClean="0"/>
              <a:t>For you to consider…</a:t>
            </a:r>
            <a:endParaRPr lang="en-US" sz="3600" b="1" dirty="0"/>
          </a:p>
        </p:txBody>
      </p:sp>
      <p:sp>
        <p:nvSpPr>
          <p:cNvPr id="3" name="Content Placeholder 2"/>
          <p:cNvSpPr>
            <a:spLocks noGrp="1"/>
          </p:cNvSpPr>
          <p:nvPr>
            <p:ph idx="1"/>
          </p:nvPr>
        </p:nvSpPr>
        <p:spPr>
          <a:xfrm>
            <a:off x="304800" y="990600"/>
            <a:ext cx="8610600" cy="5562600"/>
          </a:xfrm>
        </p:spPr>
        <p:txBody>
          <a:bodyPr>
            <a:noAutofit/>
          </a:bodyPr>
          <a:lstStyle/>
          <a:p>
            <a:pPr marL="0" indent="0" algn="r">
              <a:spcBef>
                <a:spcPts val="0"/>
              </a:spcBef>
              <a:buNone/>
            </a:pPr>
            <a:endParaRPr lang="en-US" sz="2400" b="1" dirty="0" smtClean="0"/>
          </a:p>
          <a:p>
            <a:pPr marL="0" indent="0" algn="r">
              <a:spcBef>
                <a:spcPts val="0"/>
              </a:spcBef>
              <a:buNone/>
            </a:pPr>
            <a:r>
              <a:rPr lang="en-US" sz="2400" b="1" dirty="0" smtClean="0"/>
              <a:t>Start on Friday</a:t>
            </a:r>
          </a:p>
          <a:p>
            <a:pPr marL="0" indent="0" algn="r">
              <a:spcBef>
                <a:spcPts val="0"/>
              </a:spcBef>
              <a:buNone/>
            </a:pPr>
            <a:endParaRPr lang="en-US" sz="800" b="1" dirty="0" smtClean="0"/>
          </a:p>
          <a:p>
            <a:pPr marL="0" indent="0" algn="r">
              <a:spcBef>
                <a:spcPts val="0"/>
              </a:spcBef>
              <a:buNone/>
            </a:pPr>
            <a:r>
              <a:rPr lang="en-US" sz="2400" b="1" dirty="0" smtClean="0"/>
              <a:t>	</a:t>
            </a:r>
          </a:p>
          <a:p>
            <a:pPr marL="0" indent="0" algn="r">
              <a:spcBef>
                <a:spcPts val="0"/>
              </a:spcBef>
              <a:buNone/>
            </a:pPr>
            <a:r>
              <a:rPr lang="en-US" sz="2400" b="1" dirty="0" smtClean="0"/>
              <a:t>Exercise		</a:t>
            </a:r>
          </a:p>
          <a:p>
            <a:pPr marL="0" indent="0" algn="r">
              <a:spcBef>
                <a:spcPts val="0"/>
              </a:spcBef>
              <a:buNone/>
            </a:pPr>
            <a:endParaRPr lang="en-US" sz="800" b="1" dirty="0" smtClean="0"/>
          </a:p>
          <a:p>
            <a:pPr marL="0" indent="0" algn="r">
              <a:spcBef>
                <a:spcPts val="0"/>
              </a:spcBef>
              <a:buNone/>
            </a:pPr>
            <a:endParaRPr lang="en-US" sz="2400" b="1" dirty="0" smtClean="0"/>
          </a:p>
          <a:p>
            <a:pPr marL="0" indent="0" algn="r">
              <a:spcBef>
                <a:spcPts val="0"/>
              </a:spcBef>
              <a:buNone/>
            </a:pPr>
            <a:r>
              <a:rPr lang="en-US" sz="2400" b="1" dirty="0" smtClean="0"/>
              <a:t>Avoid caffeine			</a:t>
            </a:r>
          </a:p>
          <a:p>
            <a:pPr marL="0" indent="0" algn="r">
              <a:spcBef>
                <a:spcPts val="0"/>
              </a:spcBef>
              <a:buNone/>
            </a:pPr>
            <a:endParaRPr lang="en-US" sz="800" b="1" dirty="0" smtClean="0"/>
          </a:p>
          <a:p>
            <a:pPr marL="0" indent="0" algn="r">
              <a:spcBef>
                <a:spcPts val="0"/>
              </a:spcBef>
              <a:buNone/>
            </a:pPr>
            <a:endParaRPr lang="en-US" sz="2400" b="1" dirty="0" smtClean="0"/>
          </a:p>
          <a:p>
            <a:pPr marL="0" indent="0" algn="r">
              <a:spcBef>
                <a:spcPts val="0"/>
              </a:spcBef>
              <a:buNone/>
            </a:pPr>
            <a:r>
              <a:rPr lang="en-US" sz="2400" b="1" dirty="0" smtClean="0"/>
              <a:t>Reflect on the day and tomorrow </a:t>
            </a:r>
            <a:r>
              <a:rPr lang="en-US" sz="2400" b="1" i="1" dirty="0" smtClean="0"/>
              <a:t>before </a:t>
            </a:r>
            <a:r>
              <a:rPr lang="en-US" sz="2400" b="1" dirty="0" smtClean="0"/>
              <a:t>you are in bed</a:t>
            </a:r>
          </a:p>
          <a:p>
            <a:pPr>
              <a:spcBef>
                <a:spcPts val="0"/>
              </a:spcBef>
            </a:pPr>
            <a:endParaRPr lang="en-US" sz="800" b="1" dirty="0" smtClean="0"/>
          </a:p>
          <a:p>
            <a:pPr>
              <a:spcBef>
                <a:spcPts val="0"/>
              </a:spcBef>
            </a:pPr>
            <a:endParaRPr lang="en-US" sz="2200" b="1" dirty="0" smtClean="0">
              <a:solidFill>
                <a:schemeClr val="accent3">
                  <a:lumMod val="50000"/>
                </a:schemeClr>
              </a:solidFill>
            </a:endParaRPr>
          </a:p>
          <a:p>
            <a:pPr marL="57150" indent="0">
              <a:spcBef>
                <a:spcPts val="0"/>
              </a:spcBef>
              <a:buNone/>
            </a:pPr>
            <a:r>
              <a:rPr lang="en-US" sz="1600" b="1" dirty="0" smtClean="0"/>
              <a:t>and</a:t>
            </a:r>
          </a:p>
        </p:txBody>
      </p:sp>
    </p:spTree>
    <p:extLst>
      <p:ext uri="{BB962C8B-B14F-4D97-AF65-F5344CB8AC3E}">
        <p14:creationId xmlns:p14="http://schemas.microsoft.com/office/powerpoint/2010/main" val="22985558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Effect transition="in" filter="box(in)">
                                      <p:cBhvr>
                                        <p:cTn id="7" dur="500"/>
                                        <p:tgtEl>
                                          <p:spTgt spid="3">
                                            <p:txEl>
                                              <p:pRg st="3" end="3"/>
                                            </p:txEl>
                                          </p:spTgt>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nodeType="clickEffect">
                                  <p:stCondLst>
                                    <p:cond delay="0"/>
                                  </p:stCondLst>
                                  <p:childTnLst>
                                    <p:set>
                                      <p:cBhvr>
                                        <p:cTn id="11" dur="1" fill="hold">
                                          <p:stCondLst>
                                            <p:cond delay="0"/>
                                          </p:stCondLst>
                                        </p:cTn>
                                        <p:tgtEl>
                                          <p:spTgt spid="3">
                                            <p:txEl>
                                              <p:pRg st="4" end="4"/>
                                            </p:txEl>
                                          </p:spTgt>
                                        </p:tgtEl>
                                        <p:attrNameLst>
                                          <p:attrName>style.visibility</p:attrName>
                                        </p:attrNameLst>
                                      </p:cBhvr>
                                      <p:to>
                                        <p:strVal val="visible"/>
                                      </p:to>
                                    </p:set>
                                    <p:animEffect transition="in" filter="box(in)">
                                      <p:cBhvr>
                                        <p:cTn id="12" dur="500"/>
                                        <p:tgtEl>
                                          <p:spTgt spid="3">
                                            <p:txEl>
                                              <p:pRg st="4" end="4"/>
                                            </p:txEl>
                                          </p:spTgt>
                                        </p:tgtEl>
                                      </p:cBhvr>
                                    </p:animEffect>
                                  </p:childTnLst>
                                </p:cTn>
                              </p:par>
                              <p:par>
                                <p:cTn id="13" presetID="4" presetClass="entr" presetSubtype="16" fill="hold" nodeType="withEffect">
                                  <p:stCondLst>
                                    <p:cond delay="0"/>
                                  </p:stCondLst>
                                  <p:childTnLst>
                                    <p:set>
                                      <p:cBhvr>
                                        <p:cTn id="14" dur="1" fill="hold">
                                          <p:stCondLst>
                                            <p:cond delay="0"/>
                                          </p:stCondLst>
                                        </p:cTn>
                                        <p:tgtEl>
                                          <p:spTgt spid="3">
                                            <p:txEl>
                                              <p:pRg st="7" end="7"/>
                                            </p:txEl>
                                          </p:spTgt>
                                        </p:tgtEl>
                                        <p:attrNameLst>
                                          <p:attrName>style.visibility</p:attrName>
                                        </p:attrNameLst>
                                      </p:cBhvr>
                                      <p:to>
                                        <p:strVal val="visible"/>
                                      </p:to>
                                    </p:set>
                                    <p:animEffect transition="in" filter="box(in)">
                                      <p:cBhvr>
                                        <p:cTn id="15" dur="500"/>
                                        <p:tgtEl>
                                          <p:spTgt spid="3">
                                            <p:txEl>
                                              <p:pRg st="7" end="7"/>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4" presetClass="entr" presetSubtype="16" fill="hold" nodeType="clickEffect">
                                  <p:stCondLst>
                                    <p:cond delay="0"/>
                                  </p:stCondLst>
                                  <p:childTnLst>
                                    <p:set>
                                      <p:cBhvr>
                                        <p:cTn id="19" dur="1" fill="hold">
                                          <p:stCondLst>
                                            <p:cond delay="0"/>
                                          </p:stCondLst>
                                        </p:cTn>
                                        <p:tgtEl>
                                          <p:spTgt spid="3">
                                            <p:txEl>
                                              <p:pRg st="10" end="10"/>
                                            </p:txEl>
                                          </p:spTgt>
                                        </p:tgtEl>
                                        <p:attrNameLst>
                                          <p:attrName>style.visibility</p:attrName>
                                        </p:attrNameLst>
                                      </p:cBhvr>
                                      <p:to>
                                        <p:strVal val="visible"/>
                                      </p:to>
                                    </p:set>
                                    <p:animEffect transition="in" filter="box(in)">
                                      <p:cBhvr>
                                        <p:cTn id="20" dur="500"/>
                                        <p:tgtEl>
                                          <p:spTgt spid="3">
                                            <p:txEl>
                                              <p:pRg st="10" end="10"/>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4" presetClass="entr" presetSubtype="16" fill="hold" nodeType="clickEffect">
                                  <p:stCondLst>
                                    <p:cond delay="0"/>
                                  </p:stCondLst>
                                  <p:childTnLst>
                                    <p:set>
                                      <p:cBhvr>
                                        <p:cTn id="24" dur="1" fill="hold">
                                          <p:stCondLst>
                                            <p:cond delay="0"/>
                                          </p:stCondLst>
                                        </p:cTn>
                                        <p:tgtEl>
                                          <p:spTgt spid="3">
                                            <p:txEl>
                                              <p:pRg st="13" end="13"/>
                                            </p:txEl>
                                          </p:spTgt>
                                        </p:tgtEl>
                                        <p:attrNameLst>
                                          <p:attrName>style.visibility</p:attrName>
                                        </p:attrNameLst>
                                      </p:cBhvr>
                                      <p:to>
                                        <p:strVal val="visible"/>
                                      </p:to>
                                    </p:set>
                                    <p:animEffect transition="in" filter="box(in)">
                                      <p:cBhvr>
                                        <p:cTn id="25" dur="500"/>
                                        <p:tgtEl>
                                          <p:spTgt spid="3">
                                            <p:txEl>
                                              <p:pRg st="13" end="1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762000"/>
          </a:xfrm>
        </p:spPr>
        <p:txBody>
          <a:bodyPr>
            <a:noAutofit/>
          </a:bodyPr>
          <a:lstStyle/>
          <a:p>
            <a:r>
              <a:rPr lang="en-US" sz="3600" b="1" dirty="0" smtClean="0"/>
              <a:t>For you to consider…</a:t>
            </a:r>
            <a:endParaRPr lang="en-US" sz="3600" b="1" dirty="0"/>
          </a:p>
        </p:txBody>
      </p:sp>
      <p:sp>
        <p:nvSpPr>
          <p:cNvPr id="3" name="Content Placeholder 2"/>
          <p:cNvSpPr>
            <a:spLocks noGrp="1"/>
          </p:cNvSpPr>
          <p:nvPr>
            <p:ph idx="1"/>
          </p:nvPr>
        </p:nvSpPr>
        <p:spPr>
          <a:xfrm>
            <a:off x="304800" y="1447800"/>
            <a:ext cx="8610600" cy="5105400"/>
          </a:xfrm>
        </p:spPr>
        <p:txBody>
          <a:bodyPr>
            <a:noAutofit/>
          </a:bodyPr>
          <a:lstStyle/>
          <a:p>
            <a:pPr>
              <a:spcBef>
                <a:spcPts val="0"/>
              </a:spcBef>
            </a:pPr>
            <a:endParaRPr lang="en-US" sz="800" b="1" dirty="0" smtClean="0"/>
          </a:p>
          <a:p>
            <a:pPr marL="0" indent="0">
              <a:spcBef>
                <a:spcPts val="0"/>
              </a:spcBef>
              <a:buNone/>
            </a:pPr>
            <a:r>
              <a:rPr lang="en-US" sz="2400" b="1" dirty="0" smtClean="0"/>
              <a:t>Address sleep onset delay by:</a:t>
            </a:r>
          </a:p>
          <a:p>
            <a:pPr marL="0" indent="0">
              <a:spcBef>
                <a:spcPts val="0"/>
              </a:spcBef>
              <a:buNone/>
            </a:pPr>
            <a:endParaRPr lang="en-US" sz="2400" b="1" dirty="0" smtClean="0"/>
          </a:p>
          <a:p>
            <a:pPr>
              <a:spcBef>
                <a:spcPts val="0"/>
              </a:spcBef>
            </a:pPr>
            <a:endParaRPr lang="en-US" sz="800" dirty="0" smtClean="0"/>
          </a:p>
          <a:p>
            <a:pPr marL="571500" indent="-514350">
              <a:spcBef>
                <a:spcPts val="0"/>
              </a:spcBef>
              <a:buFont typeface="+mj-lt"/>
              <a:buAutoNum type="arabicPeriod"/>
            </a:pPr>
            <a:r>
              <a:rPr lang="en-US" sz="2200" b="1" dirty="0" smtClean="0">
                <a:solidFill>
                  <a:schemeClr val="accent3">
                    <a:lumMod val="50000"/>
                  </a:schemeClr>
                </a:solidFill>
              </a:rPr>
              <a:t>Making your bedtime 1 hr. later than usual, </a:t>
            </a:r>
          </a:p>
          <a:p>
            <a:pPr marL="571500" indent="-514350">
              <a:spcBef>
                <a:spcPts val="0"/>
              </a:spcBef>
              <a:buFont typeface="+mj-lt"/>
              <a:buAutoNum type="arabicPeriod"/>
            </a:pPr>
            <a:endParaRPr lang="en-US" sz="2200" b="1" dirty="0" smtClean="0">
              <a:solidFill>
                <a:schemeClr val="accent3">
                  <a:lumMod val="50000"/>
                </a:schemeClr>
              </a:solidFill>
            </a:endParaRPr>
          </a:p>
          <a:p>
            <a:pPr marL="571500" indent="-514350">
              <a:spcBef>
                <a:spcPts val="0"/>
              </a:spcBef>
              <a:buFont typeface="+mj-lt"/>
              <a:buAutoNum type="arabicPeriod"/>
            </a:pPr>
            <a:endParaRPr lang="en-US" sz="800" b="1" dirty="0" smtClean="0">
              <a:solidFill>
                <a:schemeClr val="accent3">
                  <a:lumMod val="50000"/>
                </a:schemeClr>
              </a:solidFill>
            </a:endParaRPr>
          </a:p>
          <a:p>
            <a:pPr marL="571500" indent="-514350">
              <a:spcBef>
                <a:spcPts val="0"/>
              </a:spcBef>
              <a:buFont typeface="+mj-lt"/>
              <a:buAutoNum type="arabicPeriod"/>
            </a:pPr>
            <a:r>
              <a:rPr lang="en-US" sz="2200" b="1" dirty="0" smtClean="0">
                <a:solidFill>
                  <a:schemeClr val="accent3">
                    <a:lumMod val="50000"/>
                  </a:schemeClr>
                </a:solidFill>
              </a:rPr>
              <a:t>Getting out of bed if not asleep within 10-15 min, and sitting in chair &amp; read a literary classic for 15 min or until drowsy,</a:t>
            </a:r>
          </a:p>
          <a:p>
            <a:pPr marL="571500" indent="-514350">
              <a:spcBef>
                <a:spcPts val="0"/>
              </a:spcBef>
              <a:buFont typeface="+mj-lt"/>
              <a:buAutoNum type="arabicPeriod"/>
            </a:pPr>
            <a:endParaRPr lang="en-US" sz="2200" b="1" dirty="0" smtClean="0">
              <a:solidFill>
                <a:schemeClr val="accent3">
                  <a:lumMod val="50000"/>
                </a:schemeClr>
              </a:solidFill>
            </a:endParaRPr>
          </a:p>
          <a:p>
            <a:pPr marL="571500" indent="-514350">
              <a:spcBef>
                <a:spcPts val="0"/>
              </a:spcBef>
              <a:buFont typeface="+mj-lt"/>
              <a:buAutoNum type="arabicPeriod"/>
            </a:pPr>
            <a:endParaRPr lang="en-US" sz="800" b="1" dirty="0" smtClean="0">
              <a:solidFill>
                <a:schemeClr val="accent3">
                  <a:lumMod val="50000"/>
                </a:schemeClr>
              </a:solidFill>
            </a:endParaRPr>
          </a:p>
          <a:p>
            <a:pPr marL="571500" indent="-514350">
              <a:spcBef>
                <a:spcPts val="0"/>
              </a:spcBef>
              <a:buFont typeface="+mj-lt"/>
              <a:buAutoNum type="arabicPeriod"/>
            </a:pPr>
            <a:r>
              <a:rPr lang="en-US" sz="2200" b="1" dirty="0" smtClean="0">
                <a:solidFill>
                  <a:schemeClr val="accent3">
                    <a:lumMod val="50000"/>
                  </a:schemeClr>
                </a:solidFill>
              </a:rPr>
              <a:t>Gradually adjusting sleep and wake times to desired times.</a:t>
            </a:r>
          </a:p>
          <a:p>
            <a:pPr marL="571500" indent="-514350">
              <a:spcBef>
                <a:spcPts val="0"/>
              </a:spcBef>
              <a:buFont typeface="+mj-lt"/>
              <a:buAutoNum type="arabicPeriod"/>
            </a:pPr>
            <a:endParaRPr lang="en-US" sz="800" b="1" dirty="0">
              <a:solidFill>
                <a:schemeClr val="accent3">
                  <a:lumMod val="50000"/>
                </a:schemeClr>
              </a:solidFill>
            </a:endParaRPr>
          </a:p>
          <a:p>
            <a:pPr marL="571500" indent="-514350">
              <a:spcBef>
                <a:spcPts val="0"/>
              </a:spcBef>
              <a:buFont typeface="+mj-lt"/>
              <a:buAutoNum type="arabicPeriod"/>
            </a:pPr>
            <a:endParaRPr lang="en-US" sz="800" b="1" dirty="0" smtClean="0">
              <a:solidFill>
                <a:schemeClr val="accent3">
                  <a:lumMod val="50000"/>
                </a:schemeClr>
              </a:solidFill>
            </a:endParaRPr>
          </a:p>
          <a:p>
            <a:pPr marL="0" indent="0">
              <a:buNone/>
            </a:pPr>
            <a:r>
              <a:rPr lang="en-US" sz="2400" b="1" dirty="0">
                <a:solidFill>
                  <a:srgbClr val="000000"/>
                </a:solidFill>
                <a:latin typeface="Cambria"/>
              </a:rPr>
              <a:t>Address </a:t>
            </a:r>
            <a:r>
              <a:rPr lang="en-US" sz="2400" b="1" dirty="0" smtClean="0">
                <a:solidFill>
                  <a:srgbClr val="000000"/>
                </a:solidFill>
                <a:latin typeface="Cambria"/>
              </a:rPr>
              <a:t>difficulties getting out of bed in morning with:</a:t>
            </a:r>
          </a:p>
          <a:p>
            <a:pPr marL="0" indent="0">
              <a:buNone/>
            </a:pPr>
            <a:endParaRPr lang="en-US" sz="800" b="1" dirty="0">
              <a:solidFill>
                <a:srgbClr val="000000"/>
              </a:solidFill>
              <a:latin typeface="Cambria"/>
            </a:endParaRPr>
          </a:p>
          <a:p>
            <a:pPr marL="0" indent="0">
              <a:buNone/>
            </a:pPr>
            <a:r>
              <a:rPr lang="en-US" sz="2400" b="1" dirty="0" smtClean="0">
                <a:solidFill>
                  <a:schemeClr val="accent3">
                    <a:lumMod val="50000"/>
                  </a:schemeClr>
                </a:solidFill>
                <a:latin typeface="Cambria"/>
              </a:rPr>
              <a:t>4.      Sleep Cycle App</a:t>
            </a:r>
          </a:p>
          <a:p>
            <a:pPr marL="0" indent="0">
              <a:buNone/>
            </a:pPr>
            <a:endParaRPr lang="en-US" sz="2400" b="1" dirty="0">
              <a:solidFill>
                <a:schemeClr val="accent3">
                  <a:lumMod val="50000"/>
                </a:schemeClr>
              </a:solidFill>
              <a:latin typeface="Cambria"/>
            </a:endParaRPr>
          </a:p>
          <a:p>
            <a:pPr marL="57150" indent="0">
              <a:spcBef>
                <a:spcPts val="0"/>
              </a:spcBef>
              <a:buNone/>
            </a:pPr>
            <a:endParaRPr lang="en-US" sz="2200" b="1" dirty="0" smtClean="0">
              <a:solidFill>
                <a:schemeClr val="accent3">
                  <a:lumMod val="50000"/>
                </a:schemeClr>
              </a:solidFill>
            </a:endParaRPr>
          </a:p>
        </p:txBody>
      </p:sp>
    </p:spTree>
    <p:extLst>
      <p:ext uri="{BB962C8B-B14F-4D97-AF65-F5344CB8AC3E}">
        <p14:creationId xmlns:p14="http://schemas.microsoft.com/office/powerpoint/2010/main" val="28145508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box(in)">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nodeType="clickEffect">
                                  <p:stCondLst>
                                    <p:cond delay="0"/>
                                  </p:stCondLst>
                                  <p:childTnLst>
                                    <p:set>
                                      <p:cBhvr>
                                        <p:cTn id="11" dur="1" fill="hold">
                                          <p:stCondLst>
                                            <p:cond delay="0"/>
                                          </p:stCondLst>
                                        </p:cTn>
                                        <p:tgtEl>
                                          <p:spTgt spid="3">
                                            <p:txEl>
                                              <p:pRg st="4" end="4"/>
                                            </p:txEl>
                                          </p:spTgt>
                                        </p:tgtEl>
                                        <p:attrNameLst>
                                          <p:attrName>style.visibility</p:attrName>
                                        </p:attrNameLst>
                                      </p:cBhvr>
                                      <p:to>
                                        <p:strVal val="visible"/>
                                      </p:to>
                                    </p:set>
                                    <p:animEffect transition="in" filter="box(in)">
                                      <p:cBhvr>
                                        <p:cTn id="12" dur="500"/>
                                        <p:tgtEl>
                                          <p:spTgt spid="3">
                                            <p:txEl>
                                              <p:pRg st="4" end="4"/>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nodeType="clickEffect">
                                  <p:stCondLst>
                                    <p:cond delay="0"/>
                                  </p:stCondLst>
                                  <p:childTnLst>
                                    <p:set>
                                      <p:cBhvr>
                                        <p:cTn id="16" dur="1" fill="hold">
                                          <p:stCondLst>
                                            <p:cond delay="0"/>
                                          </p:stCondLst>
                                        </p:cTn>
                                        <p:tgtEl>
                                          <p:spTgt spid="3">
                                            <p:txEl>
                                              <p:pRg st="7" end="7"/>
                                            </p:txEl>
                                          </p:spTgt>
                                        </p:tgtEl>
                                        <p:attrNameLst>
                                          <p:attrName>style.visibility</p:attrName>
                                        </p:attrNameLst>
                                      </p:cBhvr>
                                      <p:to>
                                        <p:strVal val="visible"/>
                                      </p:to>
                                    </p:set>
                                    <p:animEffect transition="in" filter="box(in)">
                                      <p:cBhvr>
                                        <p:cTn id="17" dur="500"/>
                                        <p:tgtEl>
                                          <p:spTgt spid="3">
                                            <p:txEl>
                                              <p:pRg st="7" end="7"/>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4" presetClass="entr" presetSubtype="16" fill="hold" nodeType="clickEffect">
                                  <p:stCondLst>
                                    <p:cond delay="0"/>
                                  </p:stCondLst>
                                  <p:childTnLst>
                                    <p:set>
                                      <p:cBhvr>
                                        <p:cTn id="21" dur="1" fill="hold">
                                          <p:stCondLst>
                                            <p:cond delay="0"/>
                                          </p:stCondLst>
                                        </p:cTn>
                                        <p:tgtEl>
                                          <p:spTgt spid="3">
                                            <p:txEl>
                                              <p:pRg st="10" end="10"/>
                                            </p:txEl>
                                          </p:spTgt>
                                        </p:tgtEl>
                                        <p:attrNameLst>
                                          <p:attrName>style.visibility</p:attrName>
                                        </p:attrNameLst>
                                      </p:cBhvr>
                                      <p:to>
                                        <p:strVal val="visible"/>
                                      </p:to>
                                    </p:set>
                                    <p:animEffect transition="in" filter="box(in)">
                                      <p:cBhvr>
                                        <p:cTn id="22" dur="500"/>
                                        <p:tgtEl>
                                          <p:spTgt spid="3">
                                            <p:txEl>
                                              <p:pRg st="10" end="1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4" presetClass="entr" presetSubtype="16" fill="hold" nodeType="clickEffect">
                                  <p:stCondLst>
                                    <p:cond delay="0"/>
                                  </p:stCondLst>
                                  <p:childTnLst>
                                    <p:set>
                                      <p:cBhvr>
                                        <p:cTn id="26" dur="1" fill="hold">
                                          <p:stCondLst>
                                            <p:cond delay="0"/>
                                          </p:stCondLst>
                                        </p:cTn>
                                        <p:tgtEl>
                                          <p:spTgt spid="3">
                                            <p:txEl>
                                              <p:pRg st="13" end="13"/>
                                            </p:txEl>
                                          </p:spTgt>
                                        </p:tgtEl>
                                        <p:attrNameLst>
                                          <p:attrName>style.visibility</p:attrName>
                                        </p:attrNameLst>
                                      </p:cBhvr>
                                      <p:to>
                                        <p:strVal val="visible"/>
                                      </p:to>
                                    </p:set>
                                    <p:animEffect transition="in" filter="box(in)">
                                      <p:cBhvr>
                                        <p:cTn id="27" dur="500"/>
                                        <p:tgtEl>
                                          <p:spTgt spid="3">
                                            <p:txEl>
                                              <p:pRg st="13" end="1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4" presetClass="entr" presetSubtype="16" fill="hold" nodeType="clickEffect">
                                  <p:stCondLst>
                                    <p:cond delay="0"/>
                                  </p:stCondLst>
                                  <p:childTnLst>
                                    <p:set>
                                      <p:cBhvr>
                                        <p:cTn id="31" dur="1" fill="hold">
                                          <p:stCondLst>
                                            <p:cond delay="0"/>
                                          </p:stCondLst>
                                        </p:cTn>
                                        <p:tgtEl>
                                          <p:spTgt spid="3">
                                            <p:txEl>
                                              <p:pRg st="15" end="15"/>
                                            </p:txEl>
                                          </p:spTgt>
                                        </p:tgtEl>
                                        <p:attrNameLst>
                                          <p:attrName>style.visibility</p:attrName>
                                        </p:attrNameLst>
                                      </p:cBhvr>
                                      <p:to>
                                        <p:strVal val="visible"/>
                                      </p:to>
                                    </p:set>
                                    <p:animEffect transition="in" filter="box(in)">
                                      <p:cBhvr>
                                        <p:cTn id="32" dur="500"/>
                                        <p:tgtEl>
                                          <p:spTgt spid="3">
                                            <p:txEl>
                                              <p:pRg st="15" end="1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33400" y="3386078"/>
            <a:ext cx="8534400" cy="2862322"/>
          </a:xfrm>
          <a:prstGeom prst="rect">
            <a:avLst/>
          </a:prstGeom>
        </p:spPr>
        <p:txBody>
          <a:bodyPr wrap="square">
            <a:spAutoFit/>
          </a:bodyPr>
          <a:lstStyle/>
          <a:p>
            <a:r>
              <a:rPr lang="en-US" sz="2000" b="1" dirty="0">
                <a:solidFill>
                  <a:srgbClr val="005024"/>
                </a:solidFill>
                <a:latin typeface="Cambria" panose="02040503050406030204" pitchFamily="18" charset="0"/>
              </a:rPr>
              <a:t>Step 1:</a:t>
            </a:r>
            <a:r>
              <a:rPr lang="en-US" sz="2000" b="1" dirty="0">
                <a:latin typeface="Cambria" panose="02040503050406030204" pitchFamily="18" charset="0"/>
              </a:rPr>
              <a:t> </a:t>
            </a:r>
            <a:r>
              <a:rPr lang="en-US" sz="2000" b="1" dirty="0" smtClean="0">
                <a:latin typeface="Cambria" panose="02040503050406030204" pitchFamily="18" charset="0"/>
              </a:rPr>
              <a:t> Develop Ideal </a:t>
            </a:r>
            <a:r>
              <a:rPr lang="en-US" sz="2000" b="1" dirty="0">
                <a:latin typeface="Cambria" panose="02040503050406030204" pitchFamily="18" charset="0"/>
              </a:rPr>
              <a:t>Sleep </a:t>
            </a:r>
            <a:r>
              <a:rPr lang="en-US" sz="2000" b="1" dirty="0" smtClean="0">
                <a:latin typeface="Cambria" panose="02040503050406030204" pitchFamily="18" charset="0"/>
              </a:rPr>
              <a:t>Schedule</a:t>
            </a:r>
          </a:p>
          <a:p>
            <a:r>
              <a:rPr lang="en-US" sz="2000" b="1" dirty="0" smtClean="0">
                <a:latin typeface="Cambria" panose="02040503050406030204" pitchFamily="18" charset="0"/>
              </a:rPr>
              <a:t>	</a:t>
            </a:r>
          </a:p>
          <a:p>
            <a:r>
              <a:rPr lang="en-US" sz="2000" b="1" dirty="0">
                <a:solidFill>
                  <a:srgbClr val="005024"/>
                </a:solidFill>
                <a:latin typeface="Cambria" panose="02040503050406030204" pitchFamily="18" charset="0"/>
              </a:rPr>
              <a:t> </a:t>
            </a:r>
            <a:r>
              <a:rPr lang="en-US" sz="2000" b="1" dirty="0" smtClean="0">
                <a:solidFill>
                  <a:srgbClr val="005024"/>
                </a:solidFill>
                <a:latin typeface="Cambria" panose="02040503050406030204" pitchFamily="18" charset="0"/>
              </a:rPr>
              <a:t>    Step </a:t>
            </a:r>
            <a:r>
              <a:rPr lang="en-US" sz="2000" b="1" dirty="0">
                <a:solidFill>
                  <a:srgbClr val="005024"/>
                </a:solidFill>
                <a:latin typeface="Cambria" panose="02040503050406030204" pitchFamily="18" charset="0"/>
              </a:rPr>
              <a:t>2:  </a:t>
            </a:r>
            <a:r>
              <a:rPr lang="en-US" sz="2000" b="1" dirty="0">
                <a:latin typeface="Cambria" panose="02040503050406030204" pitchFamily="18" charset="0"/>
              </a:rPr>
              <a:t>Routinize Nighttime Routine </a:t>
            </a:r>
          </a:p>
          <a:p>
            <a:endParaRPr lang="en-US" sz="2000" b="1" dirty="0" smtClean="0">
              <a:latin typeface="Cambria" panose="02040503050406030204" pitchFamily="18" charset="0"/>
            </a:endParaRPr>
          </a:p>
          <a:p>
            <a:r>
              <a:rPr lang="en-US" sz="2000" b="1" dirty="0" smtClean="0">
                <a:latin typeface="Cambria" panose="02040503050406030204" pitchFamily="18" charset="0"/>
              </a:rPr>
              <a:t>          </a:t>
            </a:r>
            <a:r>
              <a:rPr lang="en-US" sz="2000" b="1" dirty="0" smtClean="0">
                <a:solidFill>
                  <a:srgbClr val="005024"/>
                </a:solidFill>
                <a:latin typeface="Cambria" panose="02040503050406030204" pitchFamily="18" charset="0"/>
              </a:rPr>
              <a:t>Step 3: </a:t>
            </a:r>
            <a:r>
              <a:rPr lang="en-US" sz="2000" b="1" dirty="0" smtClean="0">
                <a:latin typeface="Cambria" panose="02040503050406030204" pitchFamily="18" charset="0"/>
              </a:rPr>
              <a:t> Optimize Bedroom Conditions</a:t>
            </a:r>
            <a:endParaRPr lang="en-US" sz="2000" b="1" dirty="0">
              <a:latin typeface="Cambria" panose="02040503050406030204" pitchFamily="18" charset="0"/>
            </a:endParaRPr>
          </a:p>
          <a:p>
            <a:r>
              <a:rPr lang="en-US" sz="2000" b="1" dirty="0" smtClean="0">
                <a:latin typeface="Cambria" panose="02040503050406030204" pitchFamily="18" charset="0"/>
              </a:rPr>
              <a:t>	</a:t>
            </a:r>
          </a:p>
          <a:p>
            <a:r>
              <a:rPr lang="en-US" sz="2000" b="1" dirty="0">
                <a:latin typeface="Cambria" panose="02040503050406030204" pitchFamily="18" charset="0"/>
              </a:rPr>
              <a:t> </a:t>
            </a:r>
            <a:r>
              <a:rPr lang="en-US" sz="2000" b="1" dirty="0" smtClean="0">
                <a:latin typeface="Cambria" panose="02040503050406030204" pitchFamily="18" charset="0"/>
              </a:rPr>
              <a:t>              </a:t>
            </a:r>
            <a:r>
              <a:rPr lang="en-US" sz="2000" b="1" dirty="0" smtClean="0">
                <a:solidFill>
                  <a:srgbClr val="005024"/>
                </a:solidFill>
                <a:latin typeface="Cambria" panose="02040503050406030204" pitchFamily="18" charset="0"/>
              </a:rPr>
              <a:t>Step 4:</a:t>
            </a:r>
            <a:r>
              <a:rPr lang="en-US" sz="2000" b="1" dirty="0" smtClean="0">
                <a:latin typeface="Cambria" panose="02040503050406030204" pitchFamily="18" charset="0"/>
              </a:rPr>
              <a:t>  Regularize </a:t>
            </a:r>
            <a:r>
              <a:rPr lang="en-US" sz="2000" b="1" dirty="0">
                <a:latin typeface="Cambria" panose="02040503050406030204" pitchFamily="18" charset="0"/>
              </a:rPr>
              <a:t>Sleep </a:t>
            </a:r>
            <a:r>
              <a:rPr lang="en-US" sz="2000" b="1" dirty="0" smtClean="0">
                <a:latin typeface="Cambria" panose="02040503050406030204" pitchFamily="18" charset="0"/>
              </a:rPr>
              <a:t>Dependencies</a:t>
            </a:r>
            <a:endParaRPr lang="en-US" sz="2000" b="1" dirty="0">
              <a:latin typeface="Cambria" panose="02040503050406030204" pitchFamily="18" charset="0"/>
            </a:endParaRPr>
          </a:p>
          <a:p>
            <a:endParaRPr lang="en-US" sz="2000" b="1" dirty="0" smtClean="0">
              <a:latin typeface="Cambria" panose="02040503050406030204" pitchFamily="18" charset="0"/>
            </a:endParaRPr>
          </a:p>
          <a:p>
            <a:r>
              <a:rPr lang="en-US" sz="2000" b="1" dirty="0" smtClean="0">
                <a:latin typeface="Cambria" panose="02040503050406030204" pitchFamily="18" charset="0"/>
              </a:rPr>
              <a:t>                    </a:t>
            </a:r>
            <a:r>
              <a:rPr lang="en-US" sz="2000" b="1" dirty="0" smtClean="0">
                <a:solidFill>
                  <a:srgbClr val="005024"/>
                </a:solidFill>
                <a:latin typeface="Cambria" panose="02040503050406030204" pitchFamily="18" charset="0"/>
              </a:rPr>
              <a:t>Step 5:  </a:t>
            </a:r>
            <a:r>
              <a:rPr lang="en-US" sz="2000" b="1" dirty="0" smtClean="0">
                <a:latin typeface="Cambria" panose="02040503050406030204" pitchFamily="18" charset="0"/>
              </a:rPr>
              <a:t>Address Sleep </a:t>
            </a:r>
            <a:r>
              <a:rPr lang="en-US" sz="2000" b="1" dirty="0">
                <a:latin typeface="Cambria" panose="02040503050406030204" pitchFamily="18" charset="0"/>
              </a:rPr>
              <a:t>Interfering </a:t>
            </a:r>
            <a:r>
              <a:rPr lang="en-US" sz="2000" b="1" dirty="0" smtClean="0">
                <a:latin typeface="Cambria" panose="02040503050406030204" pitchFamily="18" charset="0"/>
              </a:rPr>
              <a:t>Behavior</a:t>
            </a:r>
          </a:p>
        </p:txBody>
      </p:sp>
      <p:sp>
        <p:nvSpPr>
          <p:cNvPr id="5" name="Rectangle 3"/>
          <p:cNvSpPr txBox="1">
            <a:spLocks noChangeArrowheads="1"/>
          </p:cNvSpPr>
          <p:nvPr/>
        </p:nvSpPr>
        <p:spPr>
          <a:xfrm>
            <a:off x="228600" y="381000"/>
            <a:ext cx="8534400" cy="2819400"/>
          </a:xfrm>
          <a:prstGeom prst="rect">
            <a:avLst/>
          </a:prstGeom>
        </p:spPr>
        <p:txBody>
          <a:bodyPr vert="horz" lIns="91440" tIns="45720" rIns="91440" bIns="45720" rtlCol="0">
            <a:normAutofit/>
          </a:bodyPr>
          <a:lstStyle/>
          <a:p>
            <a:pPr marL="1944688">
              <a:spcBef>
                <a:spcPts val="600"/>
              </a:spcBef>
              <a:defRPr/>
            </a:pPr>
            <a:r>
              <a:rPr lang="en-US" sz="2800" b="1" dirty="0" smtClean="0">
                <a:solidFill>
                  <a:schemeClr val="accent3">
                    <a:lumMod val="50000"/>
                  </a:schemeClr>
                </a:solidFill>
                <a:latin typeface="Cambria" pitchFamily="18" charset="0"/>
                <a:cs typeface="Times New Roman" pitchFamily="18" charset="0"/>
              </a:rPr>
              <a:t>Freedom from sleep problems is possible and probable with:</a:t>
            </a:r>
          </a:p>
          <a:p>
            <a:pPr>
              <a:spcBef>
                <a:spcPts val="600"/>
              </a:spcBef>
              <a:defRPr/>
            </a:pPr>
            <a:endParaRPr lang="en-US" sz="2800" b="1" dirty="0" smtClean="0">
              <a:solidFill>
                <a:srgbClr val="2505AD"/>
              </a:solidFill>
              <a:latin typeface="Cambria" pitchFamily="18" charset="0"/>
              <a:cs typeface="Times New Roman" pitchFamily="18" charset="0"/>
            </a:endParaRPr>
          </a:p>
          <a:p>
            <a:pPr>
              <a:spcBef>
                <a:spcPts val="600"/>
              </a:spcBef>
              <a:defRPr/>
            </a:pPr>
            <a:r>
              <a:rPr lang="en-US" sz="2600" b="1" dirty="0" smtClean="0">
                <a:latin typeface="Cambria" pitchFamily="18" charset="0"/>
                <a:cs typeface="Times New Roman" pitchFamily="18" charset="0"/>
              </a:rPr>
              <a:t>Individualized assessment</a:t>
            </a:r>
            <a:endParaRPr lang="en-US" sz="2600" b="1" dirty="0">
              <a:latin typeface="Cambria" pitchFamily="18" charset="0"/>
              <a:cs typeface="Times New Roman" pitchFamily="18" charset="0"/>
            </a:endParaRPr>
          </a:p>
          <a:p>
            <a:pPr>
              <a:spcBef>
                <a:spcPts val="600"/>
              </a:spcBef>
              <a:defRPr/>
            </a:pPr>
            <a:endParaRPr lang="en-US" sz="1200" b="1" dirty="0">
              <a:latin typeface="Cambria" pitchFamily="18" charset="0"/>
              <a:cs typeface="Times New Roman" pitchFamily="18" charset="0"/>
            </a:endParaRPr>
          </a:p>
          <a:p>
            <a:pPr>
              <a:spcBef>
                <a:spcPts val="600"/>
              </a:spcBef>
              <a:defRPr/>
            </a:pPr>
            <a:r>
              <a:rPr lang="en-US" sz="2600" b="1" dirty="0" smtClean="0">
                <a:latin typeface="Cambria" pitchFamily="18" charset="0"/>
                <a:cs typeface="Times New Roman" pitchFamily="18" charset="0"/>
              </a:rPr>
              <a:t>Individualized and comprehensive treatment:</a:t>
            </a:r>
            <a:endParaRPr lang="en-US" sz="2800" b="1" dirty="0" smtClean="0">
              <a:latin typeface="Cambria" pitchFamily="18" charset="0"/>
              <a:cs typeface="Times New Roman" pitchFamily="18" charset="0"/>
            </a:endParaRPr>
          </a:p>
          <a:p>
            <a:pPr marR="0" lvl="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n-US" sz="2800" b="1" i="0" u="none" strike="noStrike" kern="1200" cap="none" spc="0" normalizeH="0" baseline="0" noProof="0" dirty="0" smtClean="0">
              <a:ln>
                <a:noFill/>
              </a:ln>
              <a:solidFill>
                <a:schemeClr val="tx1"/>
              </a:solidFill>
              <a:effectLst/>
              <a:uLnTx/>
              <a:uFillTx/>
              <a:latin typeface="Cambria" pitchFamily="18" charset="0"/>
              <a:ea typeface="+mn-ea"/>
              <a:cs typeface="Times New Roman" pitchFamily="18" charset="0"/>
            </a:endParaRPr>
          </a:p>
        </p:txBody>
      </p:sp>
      <p:pic>
        <p:nvPicPr>
          <p:cNvPr id="6" name="Picture 3" descr="C:\Users\ghanley\Desktop\file6211263315967.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28600" y="457200"/>
            <a:ext cx="1794053" cy="11914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11288025"/>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2087938" name="Picture 2" descr="C:\Users\ghanley\Downloads\file841257432994.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942"/>
            <a:ext cx="9144000" cy="6856115"/>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2"/>
          <p:cNvSpPr txBox="1">
            <a:spLocks noChangeArrowheads="1"/>
          </p:cNvSpPr>
          <p:nvPr/>
        </p:nvSpPr>
        <p:spPr>
          <a:xfrm>
            <a:off x="457200" y="274638"/>
            <a:ext cx="8229600" cy="792162"/>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Cambria" pitchFamily="18" charset="0"/>
                <a:ea typeface="+mj-ea"/>
                <a:cs typeface="+mj-cs"/>
              </a:defRPr>
            </a:lvl1pPr>
          </a:lstStyle>
          <a:p>
            <a:r>
              <a:rPr lang="en-US" sz="3600" smtClean="0">
                <a:cs typeface="Times New Roman" pitchFamily="18" charset="0"/>
              </a:rPr>
              <a:t> </a:t>
            </a:r>
            <a:endParaRPr lang="en-US" sz="3600" dirty="0" smtClean="0">
              <a:cs typeface="Times New Roman" pitchFamily="18" charset="0"/>
            </a:endParaRPr>
          </a:p>
        </p:txBody>
      </p:sp>
      <p:sp>
        <p:nvSpPr>
          <p:cNvPr id="8" name="Rectangle 2"/>
          <p:cNvSpPr txBox="1">
            <a:spLocks noChangeArrowheads="1"/>
          </p:cNvSpPr>
          <p:nvPr/>
        </p:nvSpPr>
        <p:spPr>
          <a:xfrm>
            <a:off x="228600" y="274638"/>
            <a:ext cx="8686800" cy="3230562"/>
          </a:xfrm>
          <a:prstGeom prst="rect">
            <a:avLst/>
          </a:prstGeom>
        </p:spPr>
        <p:txBody>
          <a:bodyPr vert="horz" lIns="91440" tIns="45720" rIns="91440" bIns="45720" rtlCol="0"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4400" b="1" i="0" u="none" strike="noStrike" kern="1200" cap="none" spc="0" normalizeH="0" baseline="0" noProof="0" dirty="0" smtClean="0">
                <a:ln>
                  <a:noFill/>
                </a:ln>
                <a:solidFill>
                  <a:schemeClr val="tx1"/>
                </a:solidFill>
                <a:effectLst/>
                <a:uLnTx/>
                <a:uFillTx/>
                <a:latin typeface="Cambria" pitchFamily="18" charset="0"/>
                <a:ea typeface="+mj-ea"/>
                <a:cs typeface="+mj-cs"/>
              </a:rPr>
              <a:t>Thank you.</a:t>
            </a:r>
          </a:p>
          <a:p>
            <a:pPr marL="0" marR="0" lvl="0" indent="0" algn="ctr" defTabSz="914400" rtl="0" eaLnBrk="1" fontAlgn="auto" latinLnBrk="0" hangingPunct="1">
              <a:lnSpc>
                <a:spcPct val="100000"/>
              </a:lnSpc>
              <a:spcBef>
                <a:spcPct val="0"/>
              </a:spcBef>
              <a:spcAft>
                <a:spcPts val="0"/>
              </a:spcAft>
              <a:buClrTx/>
              <a:buSzTx/>
              <a:buFontTx/>
              <a:buNone/>
              <a:tabLst/>
              <a:defRPr/>
            </a:pPr>
            <a:endParaRPr lang="en-US" sz="2400" b="1" dirty="0" smtClean="0">
              <a:latin typeface="Cambria" pitchFamily="18" charset="0"/>
              <a:ea typeface="+mj-ea"/>
              <a:cs typeface="+mj-cs"/>
            </a:endParaRPr>
          </a:p>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3600" b="1" i="0" u="none" strike="noStrike" kern="1200" cap="none" spc="0" normalizeH="0" baseline="0" noProof="0" dirty="0" smtClean="0">
                <a:ln>
                  <a:noFill/>
                </a:ln>
                <a:solidFill>
                  <a:srgbClr val="005024"/>
                </a:solidFill>
                <a:effectLst/>
                <a:uLnTx/>
                <a:uFillTx/>
                <a:latin typeface="Cambria" pitchFamily="18" charset="0"/>
                <a:ea typeface="+mj-ea"/>
                <a:cs typeface="+mj-cs"/>
              </a:rPr>
              <a:t>Good luck with all that you do for all who you teach and provide care</a:t>
            </a:r>
          </a:p>
        </p:txBody>
      </p:sp>
      <p:sp>
        <p:nvSpPr>
          <p:cNvPr id="9" name="Rectangle 3"/>
          <p:cNvSpPr txBox="1">
            <a:spLocks noChangeArrowheads="1"/>
          </p:cNvSpPr>
          <p:nvPr/>
        </p:nvSpPr>
        <p:spPr>
          <a:xfrm>
            <a:off x="457200" y="3657600"/>
            <a:ext cx="8229600" cy="2743200"/>
          </a:xfrm>
          <a:prstGeom prst="rect">
            <a:avLst/>
          </a:prstGeom>
        </p:spPr>
        <p:txBody>
          <a:bodyPr vert="horz" lIns="91440" tIns="45720" rIns="91440" bIns="45720" rtlCol="0">
            <a:normAutofit fontScale="92500" lnSpcReduction="20000"/>
          </a:bodyPr>
          <a:lstStyle/>
          <a:p>
            <a:pPr marL="342900" marR="0" lvl="0" indent="-342900" algn="ctr" defTabSz="914400" rtl="0" eaLnBrk="1" fontAlgn="auto" latinLnBrk="0" hangingPunct="1">
              <a:lnSpc>
                <a:spcPct val="100000"/>
              </a:lnSpc>
              <a:spcBef>
                <a:spcPct val="20000"/>
              </a:spcBef>
              <a:spcAft>
                <a:spcPts val="0"/>
              </a:spcAft>
              <a:buClrTx/>
              <a:buSzTx/>
              <a:buFontTx/>
              <a:buNone/>
              <a:tabLst/>
              <a:defRPr/>
            </a:pPr>
            <a:r>
              <a:rPr kumimoji="0" lang="en-US" sz="2400" b="0" i="1" u="sng" strike="noStrike" kern="1200" cap="none" spc="0" normalizeH="0" baseline="0" noProof="0" dirty="0" smtClean="0">
                <a:ln>
                  <a:noFill/>
                </a:ln>
                <a:solidFill>
                  <a:schemeClr val="tx1"/>
                </a:solidFill>
                <a:effectLst/>
                <a:uLnTx/>
                <a:uFillTx/>
                <a:latin typeface="Cambria" pitchFamily="18" charset="0"/>
                <a:ea typeface="+mn-ea"/>
                <a:cs typeface="+mn-cs"/>
              </a:rPr>
              <a:t>Contact info.:</a:t>
            </a:r>
          </a:p>
          <a:p>
            <a:pPr marL="342900" marR="0" lvl="0" indent="-342900" algn="ctr" defTabSz="914400" rtl="0" eaLnBrk="1" fontAlgn="auto" latinLnBrk="0" hangingPunct="1">
              <a:lnSpc>
                <a:spcPct val="100000"/>
              </a:lnSpc>
              <a:spcBef>
                <a:spcPct val="20000"/>
              </a:spcBef>
              <a:spcAft>
                <a:spcPts val="0"/>
              </a:spcAft>
              <a:buClrTx/>
              <a:buSzTx/>
              <a:buFontTx/>
              <a:buNone/>
              <a:tabLst/>
              <a:defRPr/>
            </a:pPr>
            <a:r>
              <a:rPr kumimoji="0" lang="en-US" sz="2400" b="0" i="0" u="none" strike="noStrike" kern="1200" cap="none" spc="0" normalizeH="0" baseline="0" noProof="0" dirty="0" smtClean="0">
                <a:ln>
                  <a:noFill/>
                </a:ln>
                <a:solidFill>
                  <a:schemeClr val="tx1"/>
                </a:solidFill>
                <a:effectLst/>
                <a:uLnTx/>
                <a:uFillTx/>
                <a:latin typeface="Cambria" pitchFamily="18" charset="0"/>
                <a:ea typeface="+mn-ea"/>
                <a:cs typeface="+mn-cs"/>
              </a:rPr>
              <a:t>Gregory P. Hanley, Ph.D., BCBA-D</a:t>
            </a:r>
          </a:p>
          <a:p>
            <a:pPr marL="342900" marR="0" lvl="0" indent="-342900" algn="ctr" defTabSz="914400" rtl="0" eaLnBrk="1" fontAlgn="auto" latinLnBrk="0" hangingPunct="1">
              <a:lnSpc>
                <a:spcPct val="100000"/>
              </a:lnSpc>
              <a:spcBef>
                <a:spcPct val="20000"/>
              </a:spcBef>
              <a:spcAft>
                <a:spcPts val="0"/>
              </a:spcAft>
              <a:buClrTx/>
              <a:buSzTx/>
              <a:buFontTx/>
              <a:buNone/>
              <a:tabLst/>
              <a:defRPr/>
            </a:pPr>
            <a:r>
              <a:rPr kumimoji="0" lang="en-US" sz="2400" b="0" i="0" u="none" strike="noStrike" kern="1200" cap="none" spc="0" normalizeH="0" baseline="0" noProof="0" dirty="0" smtClean="0">
                <a:ln>
                  <a:noFill/>
                </a:ln>
                <a:solidFill>
                  <a:schemeClr val="tx1"/>
                </a:solidFill>
                <a:effectLst/>
                <a:uLnTx/>
                <a:uFillTx/>
                <a:latin typeface="Cambria" pitchFamily="18" charset="0"/>
                <a:ea typeface="+mn-ea"/>
                <a:cs typeface="+mn-cs"/>
              </a:rPr>
              <a:t>Psychology Department</a:t>
            </a:r>
          </a:p>
          <a:p>
            <a:pPr marL="342900" marR="0" lvl="0" indent="-342900" algn="ctr" defTabSz="914400" rtl="0" eaLnBrk="1" fontAlgn="auto" latinLnBrk="0" hangingPunct="1">
              <a:lnSpc>
                <a:spcPct val="100000"/>
              </a:lnSpc>
              <a:spcBef>
                <a:spcPct val="20000"/>
              </a:spcBef>
              <a:spcAft>
                <a:spcPts val="0"/>
              </a:spcAft>
              <a:buClrTx/>
              <a:buSzTx/>
              <a:buFontTx/>
              <a:buNone/>
              <a:tabLst/>
              <a:defRPr/>
            </a:pPr>
            <a:r>
              <a:rPr kumimoji="0" lang="en-US" sz="2400" b="0" i="0" u="none" strike="noStrike" kern="1200" cap="none" spc="0" normalizeH="0" baseline="0" noProof="0" dirty="0" smtClean="0">
                <a:ln>
                  <a:noFill/>
                </a:ln>
                <a:solidFill>
                  <a:schemeClr val="tx1"/>
                </a:solidFill>
                <a:effectLst/>
                <a:uLnTx/>
                <a:uFillTx/>
                <a:latin typeface="Cambria" pitchFamily="18" charset="0"/>
                <a:ea typeface="+mn-ea"/>
                <a:cs typeface="+mn-cs"/>
              </a:rPr>
              <a:t>Western New England University</a:t>
            </a:r>
          </a:p>
          <a:p>
            <a:pPr marL="342900" marR="0" lvl="0" indent="-342900" algn="ctr" defTabSz="914400" rtl="0" eaLnBrk="1" fontAlgn="auto" latinLnBrk="0" hangingPunct="1">
              <a:lnSpc>
                <a:spcPct val="100000"/>
              </a:lnSpc>
              <a:spcBef>
                <a:spcPct val="20000"/>
              </a:spcBef>
              <a:spcAft>
                <a:spcPts val="0"/>
              </a:spcAft>
              <a:buClrTx/>
              <a:buSzTx/>
              <a:buFontTx/>
              <a:buNone/>
              <a:tabLst/>
              <a:defRPr/>
            </a:pPr>
            <a:r>
              <a:rPr kumimoji="0" lang="en-US" sz="2400" b="0" i="0" u="none" strike="noStrike" kern="1200" cap="none" spc="0" normalizeH="0" baseline="0" noProof="0" dirty="0" smtClean="0">
                <a:ln>
                  <a:noFill/>
                </a:ln>
                <a:solidFill>
                  <a:schemeClr val="tx1"/>
                </a:solidFill>
                <a:effectLst/>
                <a:uLnTx/>
                <a:uFillTx/>
                <a:latin typeface="Cambria" pitchFamily="18" charset="0"/>
                <a:ea typeface="+mn-ea"/>
                <a:cs typeface="+mn-cs"/>
              </a:rPr>
              <a:t>1215 Wilbraham Road</a:t>
            </a:r>
          </a:p>
          <a:p>
            <a:pPr marL="342900" marR="0" lvl="0" indent="-342900" algn="ctr" defTabSz="914400" rtl="0" eaLnBrk="1" fontAlgn="auto" latinLnBrk="0" hangingPunct="1">
              <a:lnSpc>
                <a:spcPct val="100000"/>
              </a:lnSpc>
              <a:spcBef>
                <a:spcPct val="20000"/>
              </a:spcBef>
              <a:spcAft>
                <a:spcPts val="0"/>
              </a:spcAft>
              <a:buClrTx/>
              <a:buSzTx/>
              <a:buFontTx/>
              <a:buNone/>
              <a:tabLst/>
              <a:defRPr/>
            </a:pPr>
            <a:r>
              <a:rPr kumimoji="0" lang="en-US" sz="2400" b="0" i="0" u="none" strike="noStrike" kern="1200" cap="none" spc="0" normalizeH="0" baseline="0" noProof="0" dirty="0" smtClean="0">
                <a:ln>
                  <a:noFill/>
                </a:ln>
                <a:solidFill>
                  <a:schemeClr val="tx1"/>
                </a:solidFill>
                <a:effectLst/>
                <a:uLnTx/>
                <a:uFillTx/>
                <a:latin typeface="Cambria" pitchFamily="18" charset="0"/>
                <a:ea typeface="+mn-ea"/>
                <a:cs typeface="+mn-cs"/>
              </a:rPr>
              <a:t>Springfield, Massachusetts 01119</a:t>
            </a:r>
          </a:p>
          <a:p>
            <a:pPr marL="342900" marR="0" lvl="0" indent="-342900" algn="ctr" defTabSz="914400" rtl="0" eaLnBrk="1" fontAlgn="auto" latinLnBrk="0" hangingPunct="1">
              <a:lnSpc>
                <a:spcPct val="100000"/>
              </a:lnSpc>
              <a:spcBef>
                <a:spcPct val="20000"/>
              </a:spcBef>
              <a:spcAft>
                <a:spcPts val="0"/>
              </a:spcAft>
              <a:buClrTx/>
              <a:buSzTx/>
              <a:buFontTx/>
              <a:buNone/>
              <a:tabLst/>
              <a:defRPr/>
            </a:pPr>
            <a:r>
              <a:rPr kumimoji="0" lang="en-US" sz="2400" b="0" i="0" u="none" strike="noStrike" kern="1200" cap="none" spc="0" normalizeH="0" baseline="0" noProof="0" dirty="0" smtClean="0">
                <a:ln>
                  <a:noFill/>
                </a:ln>
                <a:solidFill>
                  <a:schemeClr val="tx1"/>
                </a:solidFill>
                <a:effectLst/>
                <a:uLnTx/>
                <a:uFillTx/>
                <a:latin typeface="Cambria" pitchFamily="18" charset="0"/>
                <a:ea typeface="+mn-ea"/>
                <a:cs typeface="+mn-cs"/>
                <a:hlinkClick r:id="rId4"/>
              </a:rPr>
              <a:t>ghanley@wne.edu</a:t>
            </a:r>
            <a:endParaRPr kumimoji="0" lang="en-US" sz="2400" b="0" i="0" u="none" strike="noStrike" kern="1200" cap="none" spc="0" normalizeH="0" baseline="0" noProof="0" dirty="0" smtClean="0">
              <a:ln>
                <a:noFill/>
              </a:ln>
              <a:solidFill>
                <a:schemeClr val="tx1"/>
              </a:solidFill>
              <a:effectLst/>
              <a:uLnTx/>
              <a:uFillTx/>
              <a:latin typeface="Cambria" pitchFamily="18" charset="0"/>
              <a:ea typeface="+mn-ea"/>
              <a:cs typeface="+mn-cs"/>
            </a:endParaRPr>
          </a:p>
          <a:p>
            <a:pPr marL="342900" marR="0" lvl="0" indent="-342900" algn="ctr" defTabSz="914400" rtl="0" eaLnBrk="1" fontAlgn="auto" latinLnBrk="0" hangingPunct="1">
              <a:lnSpc>
                <a:spcPct val="100000"/>
              </a:lnSpc>
              <a:spcBef>
                <a:spcPct val="20000"/>
              </a:spcBef>
              <a:spcAft>
                <a:spcPts val="0"/>
              </a:spcAft>
              <a:buClrTx/>
              <a:buSzTx/>
              <a:buFontTx/>
              <a:buNone/>
              <a:tabLst/>
              <a:defRPr/>
            </a:pPr>
            <a:r>
              <a:rPr kumimoji="0" lang="en-US" sz="2400" b="0" i="0" u="none" strike="noStrike" kern="1200" cap="none" spc="0" normalizeH="0" baseline="0" noProof="0" dirty="0" smtClean="0">
                <a:ln>
                  <a:noFill/>
                </a:ln>
                <a:solidFill>
                  <a:schemeClr val="tx1"/>
                </a:solidFill>
                <a:effectLst/>
                <a:uLnTx/>
                <a:uFillTx/>
                <a:latin typeface="Cambria" pitchFamily="18" charset="0"/>
                <a:ea typeface="+mn-ea"/>
                <a:cs typeface="+mn-cs"/>
              </a:rPr>
              <a:t> </a:t>
            </a:r>
          </a:p>
          <a:p>
            <a:pPr marL="342900" marR="0" lvl="0" indent="-342900" algn="ctr" defTabSz="914400" rtl="0" eaLnBrk="1" fontAlgn="auto" latinLnBrk="0" hangingPunct="1">
              <a:lnSpc>
                <a:spcPct val="100000"/>
              </a:lnSpc>
              <a:spcBef>
                <a:spcPct val="20000"/>
              </a:spcBef>
              <a:spcAft>
                <a:spcPts val="0"/>
              </a:spcAft>
              <a:buClrTx/>
              <a:buSzTx/>
              <a:buFontTx/>
              <a:buNone/>
              <a:tabLst/>
              <a:defRPr/>
            </a:pPr>
            <a:endParaRPr kumimoji="0" lang="en-US" sz="2600" b="0" i="0" u="none" strike="noStrike" kern="1200" cap="none" spc="0" normalizeH="0" baseline="0" noProof="0" dirty="0" smtClean="0">
              <a:ln>
                <a:noFill/>
              </a:ln>
              <a:solidFill>
                <a:schemeClr val="tx1"/>
              </a:solidFill>
              <a:effectLst/>
              <a:uLnTx/>
              <a:uFillTx/>
              <a:latin typeface="Cambria" pitchFamily="18" charset="0"/>
              <a:ea typeface="+mn-ea"/>
              <a:cs typeface="+mn-cs"/>
            </a:endParaRPr>
          </a:p>
        </p:txBody>
      </p:sp>
    </p:spTree>
    <p:extLst>
      <p:ext uri="{BB962C8B-B14F-4D97-AF65-F5344CB8AC3E}">
        <p14:creationId xmlns:p14="http://schemas.microsoft.com/office/powerpoint/2010/main" val="578383044"/>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16" fill="hold" nodeType="with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Effect transition="in" filter="box(in)">
                                      <p:cBhvr>
                                        <p:cTn id="7" dur="500"/>
                                        <p:tgtEl>
                                          <p:spTgt spid="9">
                                            <p:txEl>
                                              <p:pRg st="0" end="0"/>
                                            </p:txEl>
                                          </p:spTgt>
                                        </p:tgtEl>
                                      </p:cBhvr>
                                    </p:animEffect>
                                  </p:childTnLst>
                                </p:cTn>
                              </p:par>
                              <p:par>
                                <p:cTn id="8" presetID="4" presetClass="entr" presetSubtype="16" fill="hold" nodeType="withEffect">
                                  <p:stCondLst>
                                    <p:cond delay="0"/>
                                  </p:stCondLst>
                                  <p:childTnLst>
                                    <p:set>
                                      <p:cBhvr>
                                        <p:cTn id="9" dur="1" fill="hold">
                                          <p:stCondLst>
                                            <p:cond delay="0"/>
                                          </p:stCondLst>
                                        </p:cTn>
                                        <p:tgtEl>
                                          <p:spTgt spid="9">
                                            <p:txEl>
                                              <p:pRg st="1" end="1"/>
                                            </p:txEl>
                                          </p:spTgt>
                                        </p:tgtEl>
                                        <p:attrNameLst>
                                          <p:attrName>style.visibility</p:attrName>
                                        </p:attrNameLst>
                                      </p:cBhvr>
                                      <p:to>
                                        <p:strVal val="visible"/>
                                      </p:to>
                                    </p:set>
                                    <p:animEffect transition="in" filter="box(in)">
                                      <p:cBhvr>
                                        <p:cTn id="10" dur="500"/>
                                        <p:tgtEl>
                                          <p:spTgt spid="9">
                                            <p:txEl>
                                              <p:pRg st="1" end="1"/>
                                            </p:txEl>
                                          </p:spTgt>
                                        </p:tgtEl>
                                      </p:cBhvr>
                                    </p:animEffect>
                                  </p:childTnLst>
                                </p:cTn>
                              </p:par>
                              <p:par>
                                <p:cTn id="11" presetID="4" presetClass="entr" presetSubtype="16" fill="hold" nodeType="withEffect">
                                  <p:stCondLst>
                                    <p:cond delay="0"/>
                                  </p:stCondLst>
                                  <p:childTnLst>
                                    <p:set>
                                      <p:cBhvr>
                                        <p:cTn id="12" dur="1" fill="hold">
                                          <p:stCondLst>
                                            <p:cond delay="0"/>
                                          </p:stCondLst>
                                        </p:cTn>
                                        <p:tgtEl>
                                          <p:spTgt spid="9">
                                            <p:txEl>
                                              <p:pRg st="2" end="2"/>
                                            </p:txEl>
                                          </p:spTgt>
                                        </p:tgtEl>
                                        <p:attrNameLst>
                                          <p:attrName>style.visibility</p:attrName>
                                        </p:attrNameLst>
                                      </p:cBhvr>
                                      <p:to>
                                        <p:strVal val="visible"/>
                                      </p:to>
                                    </p:set>
                                    <p:animEffect transition="in" filter="box(in)">
                                      <p:cBhvr>
                                        <p:cTn id="13" dur="500"/>
                                        <p:tgtEl>
                                          <p:spTgt spid="9">
                                            <p:txEl>
                                              <p:pRg st="2" end="2"/>
                                            </p:txEl>
                                          </p:spTgt>
                                        </p:tgtEl>
                                      </p:cBhvr>
                                    </p:animEffect>
                                  </p:childTnLst>
                                </p:cTn>
                              </p:par>
                              <p:par>
                                <p:cTn id="14" presetID="4" presetClass="entr" presetSubtype="16" fill="hold" nodeType="withEffect">
                                  <p:stCondLst>
                                    <p:cond delay="0"/>
                                  </p:stCondLst>
                                  <p:childTnLst>
                                    <p:set>
                                      <p:cBhvr>
                                        <p:cTn id="15" dur="1" fill="hold">
                                          <p:stCondLst>
                                            <p:cond delay="0"/>
                                          </p:stCondLst>
                                        </p:cTn>
                                        <p:tgtEl>
                                          <p:spTgt spid="9">
                                            <p:txEl>
                                              <p:pRg st="3" end="3"/>
                                            </p:txEl>
                                          </p:spTgt>
                                        </p:tgtEl>
                                        <p:attrNameLst>
                                          <p:attrName>style.visibility</p:attrName>
                                        </p:attrNameLst>
                                      </p:cBhvr>
                                      <p:to>
                                        <p:strVal val="visible"/>
                                      </p:to>
                                    </p:set>
                                    <p:animEffect transition="in" filter="box(in)">
                                      <p:cBhvr>
                                        <p:cTn id="16" dur="500"/>
                                        <p:tgtEl>
                                          <p:spTgt spid="9">
                                            <p:txEl>
                                              <p:pRg st="3" end="3"/>
                                            </p:txEl>
                                          </p:spTgt>
                                        </p:tgtEl>
                                      </p:cBhvr>
                                    </p:animEffect>
                                  </p:childTnLst>
                                </p:cTn>
                              </p:par>
                              <p:par>
                                <p:cTn id="17" presetID="4" presetClass="entr" presetSubtype="16" fill="hold" nodeType="withEffect">
                                  <p:stCondLst>
                                    <p:cond delay="0"/>
                                  </p:stCondLst>
                                  <p:childTnLst>
                                    <p:set>
                                      <p:cBhvr>
                                        <p:cTn id="18" dur="1" fill="hold">
                                          <p:stCondLst>
                                            <p:cond delay="0"/>
                                          </p:stCondLst>
                                        </p:cTn>
                                        <p:tgtEl>
                                          <p:spTgt spid="9">
                                            <p:txEl>
                                              <p:pRg st="4" end="4"/>
                                            </p:txEl>
                                          </p:spTgt>
                                        </p:tgtEl>
                                        <p:attrNameLst>
                                          <p:attrName>style.visibility</p:attrName>
                                        </p:attrNameLst>
                                      </p:cBhvr>
                                      <p:to>
                                        <p:strVal val="visible"/>
                                      </p:to>
                                    </p:set>
                                    <p:animEffect transition="in" filter="box(in)">
                                      <p:cBhvr>
                                        <p:cTn id="19" dur="500"/>
                                        <p:tgtEl>
                                          <p:spTgt spid="9">
                                            <p:txEl>
                                              <p:pRg st="4" end="4"/>
                                            </p:txEl>
                                          </p:spTgt>
                                        </p:tgtEl>
                                      </p:cBhvr>
                                    </p:animEffect>
                                  </p:childTnLst>
                                </p:cTn>
                              </p:par>
                              <p:par>
                                <p:cTn id="20" presetID="4" presetClass="entr" presetSubtype="16" fill="hold" nodeType="withEffect">
                                  <p:stCondLst>
                                    <p:cond delay="0"/>
                                  </p:stCondLst>
                                  <p:childTnLst>
                                    <p:set>
                                      <p:cBhvr>
                                        <p:cTn id="21" dur="1" fill="hold">
                                          <p:stCondLst>
                                            <p:cond delay="0"/>
                                          </p:stCondLst>
                                        </p:cTn>
                                        <p:tgtEl>
                                          <p:spTgt spid="9">
                                            <p:txEl>
                                              <p:pRg st="5" end="5"/>
                                            </p:txEl>
                                          </p:spTgt>
                                        </p:tgtEl>
                                        <p:attrNameLst>
                                          <p:attrName>style.visibility</p:attrName>
                                        </p:attrNameLst>
                                      </p:cBhvr>
                                      <p:to>
                                        <p:strVal val="visible"/>
                                      </p:to>
                                    </p:set>
                                    <p:animEffect transition="in" filter="box(in)">
                                      <p:cBhvr>
                                        <p:cTn id="22" dur="500"/>
                                        <p:tgtEl>
                                          <p:spTgt spid="9">
                                            <p:txEl>
                                              <p:pRg st="5" end="5"/>
                                            </p:txEl>
                                          </p:spTgt>
                                        </p:tgtEl>
                                      </p:cBhvr>
                                    </p:animEffect>
                                  </p:childTnLst>
                                </p:cTn>
                              </p:par>
                              <p:par>
                                <p:cTn id="23" presetID="4" presetClass="entr" presetSubtype="16" fill="hold" nodeType="withEffect">
                                  <p:stCondLst>
                                    <p:cond delay="0"/>
                                  </p:stCondLst>
                                  <p:childTnLst>
                                    <p:set>
                                      <p:cBhvr>
                                        <p:cTn id="24" dur="1" fill="hold">
                                          <p:stCondLst>
                                            <p:cond delay="0"/>
                                          </p:stCondLst>
                                        </p:cTn>
                                        <p:tgtEl>
                                          <p:spTgt spid="9">
                                            <p:txEl>
                                              <p:pRg st="6" end="6"/>
                                            </p:txEl>
                                          </p:spTgt>
                                        </p:tgtEl>
                                        <p:attrNameLst>
                                          <p:attrName>style.visibility</p:attrName>
                                        </p:attrNameLst>
                                      </p:cBhvr>
                                      <p:to>
                                        <p:strVal val="visible"/>
                                      </p:to>
                                    </p:set>
                                    <p:animEffect transition="in" filter="box(in)">
                                      <p:cBhvr>
                                        <p:cTn id="25" dur="500"/>
                                        <p:tgtEl>
                                          <p:spTgt spid="9">
                                            <p:txEl>
                                              <p:pRg st="6" end="6"/>
                                            </p:txEl>
                                          </p:spTgt>
                                        </p:tgtEl>
                                      </p:cBhvr>
                                    </p:animEffect>
                                  </p:childTnLst>
                                </p:cTn>
                              </p:par>
                              <p:par>
                                <p:cTn id="26" presetID="4" presetClass="entr" presetSubtype="16" fill="hold" nodeType="withEffect">
                                  <p:stCondLst>
                                    <p:cond delay="0"/>
                                  </p:stCondLst>
                                  <p:childTnLst>
                                    <p:set>
                                      <p:cBhvr>
                                        <p:cTn id="27" dur="1" fill="hold">
                                          <p:stCondLst>
                                            <p:cond delay="0"/>
                                          </p:stCondLst>
                                        </p:cTn>
                                        <p:tgtEl>
                                          <p:spTgt spid="9">
                                            <p:txEl>
                                              <p:pRg st="7" end="7"/>
                                            </p:txEl>
                                          </p:spTgt>
                                        </p:tgtEl>
                                        <p:attrNameLst>
                                          <p:attrName>style.visibility</p:attrName>
                                        </p:attrNameLst>
                                      </p:cBhvr>
                                      <p:to>
                                        <p:strVal val="visible"/>
                                      </p:to>
                                    </p:set>
                                    <p:animEffect transition="in" filter="box(in)">
                                      <p:cBhvr>
                                        <p:cTn id="28" dur="500"/>
                                        <p:tgtEl>
                                          <p:spTgt spid="9">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b="1" dirty="0" smtClean="0"/>
              <a:t>Why is Good Sleep Important?</a:t>
            </a:r>
            <a:endParaRPr lang="en-US" sz="3600" b="1" dirty="0"/>
          </a:p>
        </p:txBody>
      </p:sp>
      <p:sp>
        <p:nvSpPr>
          <p:cNvPr id="3" name="Content Placeholder 2"/>
          <p:cNvSpPr>
            <a:spLocks noGrp="1"/>
          </p:cNvSpPr>
          <p:nvPr>
            <p:ph idx="1"/>
          </p:nvPr>
        </p:nvSpPr>
        <p:spPr/>
        <p:txBody>
          <a:bodyPr>
            <a:normAutofit/>
          </a:bodyPr>
          <a:lstStyle/>
          <a:p>
            <a:pPr marL="0" indent="0">
              <a:buNone/>
            </a:pPr>
            <a:r>
              <a:rPr lang="en-US" b="1" dirty="0" smtClean="0"/>
              <a:t>Children’s sleep problems can lead to:</a:t>
            </a:r>
          </a:p>
          <a:p>
            <a:pPr marL="457200" lvl="1" indent="0">
              <a:buNone/>
            </a:pPr>
            <a:endParaRPr lang="en-US" sz="2400" b="1" dirty="0" smtClean="0"/>
          </a:p>
          <a:p>
            <a:pPr marL="0" lvl="1" indent="0">
              <a:buNone/>
            </a:pPr>
            <a:r>
              <a:rPr lang="en-US" sz="2400" b="1" dirty="0" smtClean="0"/>
              <a:t>Maternal malaise and depression</a:t>
            </a:r>
          </a:p>
          <a:p>
            <a:pPr marL="0" lvl="1" indent="0">
              <a:buNone/>
            </a:pPr>
            <a:endParaRPr lang="en-US" sz="2400" b="1" dirty="0" smtClean="0"/>
          </a:p>
          <a:p>
            <a:pPr marL="0" lvl="1" indent="0">
              <a:buNone/>
            </a:pPr>
            <a:r>
              <a:rPr lang="en-US" sz="2400" b="1" dirty="0" smtClean="0">
                <a:solidFill>
                  <a:srgbClr val="005024"/>
                </a:solidFill>
              </a:rPr>
              <a:t>Parental sleep problems</a:t>
            </a:r>
          </a:p>
          <a:p>
            <a:pPr marL="0" lvl="1" indent="0">
              <a:buNone/>
            </a:pPr>
            <a:endParaRPr lang="en-US" sz="2400" b="1" dirty="0" smtClean="0"/>
          </a:p>
          <a:p>
            <a:pPr marL="0" lvl="1" indent="0">
              <a:buNone/>
            </a:pPr>
            <a:r>
              <a:rPr lang="en-US" sz="2400" b="1" dirty="0" smtClean="0"/>
              <a:t>Erosion of the parent’s relationship with each other and with their children</a:t>
            </a:r>
          </a:p>
        </p:txBody>
      </p:sp>
    </p:spTree>
    <p:extLst>
      <p:ext uri="{BB962C8B-B14F-4D97-AF65-F5344CB8AC3E}">
        <p14:creationId xmlns:p14="http://schemas.microsoft.com/office/powerpoint/2010/main" val="28569149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ox(in)">
                                      <p:cBhvr>
                                        <p:cTn id="7" dur="500"/>
                                        <p:tgtEl>
                                          <p:spTgt spid="3">
                                            <p:txEl>
                                              <p:pRg st="0" end="0"/>
                                            </p:txEl>
                                          </p:spTgt>
                                        </p:tgtEl>
                                      </p:cBhvr>
                                    </p:animEffect>
                                  </p:childTnLst>
                                </p:cTn>
                              </p:par>
                              <p:par>
                                <p:cTn id="8" presetID="4" presetClass="entr" presetSubtype="16" fill="hold" nodeType="withEffect">
                                  <p:stCondLst>
                                    <p:cond delay="0"/>
                                  </p:stCondLst>
                                  <p:childTnLst>
                                    <p:set>
                                      <p:cBhvr>
                                        <p:cTn id="9" dur="1" fill="hold">
                                          <p:stCondLst>
                                            <p:cond delay="0"/>
                                          </p:stCondLst>
                                        </p:cTn>
                                        <p:tgtEl>
                                          <p:spTgt spid="3">
                                            <p:txEl>
                                              <p:pRg st="2" end="2"/>
                                            </p:txEl>
                                          </p:spTgt>
                                        </p:tgtEl>
                                        <p:attrNameLst>
                                          <p:attrName>style.visibility</p:attrName>
                                        </p:attrNameLst>
                                      </p:cBhvr>
                                      <p:to>
                                        <p:strVal val="visible"/>
                                      </p:to>
                                    </p:set>
                                    <p:animEffect transition="in" filter="box(in)">
                                      <p:cBhvr>
                                        <p:cTn id="10" dur="500"/>
                                        <p:tgtEl>
                                          <p:spTgt spid="3">
                                            <p:txEl>
                                              <p:pRg st="2" end="2"/>
                                            </p:txEl>
                                          </p:spTgt>
                                        </p:tgtEl>
                                      </p:cBhvr>
                                    </p:animEffect>
                                  </p:childTnLst>
                                </p:cTn>
                              </p:par>
                              <p:par>
                                <p:cTn id="11" presetID="4" presetClass="entr" presetSubtype="16" fill="hold" nodeType="with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animEffect transition="in" filter="box(in)">
                                      <p:cBhvr>
                                        <p:cTn id="13" dur="500"/>
                                        <p:tgtEl>
                                          <p:spTgt spid="3">
                                            <p:txEl>
                                              <p:pRg st="4" end="4"/>
                                            </p:txEl>
                                          </p:spTgt>
                                        </p:tgtEl>
                                      </p:cBhvr>
                                    </p:animEffect>
                                  </p:childTnLst>
                                </p:cTn>
                              </p:par>
                              <p:par>
                                <p:cTn id="14" presetID="4" presetClass="entr" presetSubtype="16" fill="hold" nodeType="withEffect">
                                  <p:stCondLst>
                                    <p:cond delay="0"/>
                                  </p:stCondLst>
                                  <p:childTnLst>
                                    <p:set>
                                      <p:cBhvr>
                                        <p:cTn id="15" dur="1" fill="hold">
                                          <p:stCondLst>
                                            <p:cond delay="0"/>
                                          </p:stCondLst>
                                        </p:cTn>
                                        <p:tgtEl>
                                          <p:spTgt spid="3">
                                            <p:txEl>
                                              <p:pRg st="6" end="6"/>
                                            </p:txEl>
                                          </p:spTgt>
                                        </p:tgtEl>
                                        <p:attrNameLst>
                                          <p:attrName>style.visibility</p:attrName>
                                        </p:attrNameLst>
                                      </p:cBhvr>
                                      <p:to>
                                        <p:strVal val="visible"/>
                                      </p:to>
                                    </p:set>
                                    <p:animEffect transition="in" filter="box(in)">
                                      <p:cBhvr>
                                        <p:cTn id="16"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28600" y="1447800"/>
            <a:ext cx="8686800" cy="5334000"/>
          </a:xfrm>
        </p:spPr>
        <p:txBody>
          <a:bodyPr>
            <a:normAutofit/>
          </a:bodyPr>
          <a:lstStyle/>
          <a:p>
            <a:pPr marL="0" indent="0">
              <a:buNone/>
            </a:pPr>
            <a:r>
              <a:rPr lang="en-US" b="1" dirty="0" smtClean="0">
                <a:cs typeface="Times New Roman" pitchFamily="18" charset="0"/>
              </a:rPr>
              <a:t>Sleep problems are prevalent:</a:t>
            </a:r>
          </a:p>
          <a:p>
            <a:pPr marL="0" indent="0">
              <a:buNone/>
            </a:pPr>
            <a:endParaRPr lang="en-US" sz="1200" b="1" dirty="0">
              <a:cs typeface="Times New Roman" pitchFamily="18" charset="0"/>
            </a:endParaRPr>
          </a:p>
          <a:p>
            <a:pPr marL="0" indent="0">
              <a:buNone/>
            </a:pPr>
            <a:r>
              <a:rPr lang="en-US" b="1" dirty="0" smtClean="0">
                <a:cs typeface="Times New Roman" pitchFamily="18" charset="0"/>
              </a:rPr>
              <a:t>	</a:t>
            </a:r>
            <a:r>
              <a:rPr lang="en-US" b="1" dirty="0" smtClean="0">
                <a:solidFill>
                  <a:srgbClr val="005024"/>
                </a:solidFill>
                <a:cs typeface="Times New Roman" pitchFamily="18" charset="0"/>
              </a:rPr>
              <a:t>35 - 50% of young children </a:t>
            </a:r>
          </a:p>
          <a:p>
            <a:pPr marL="914400" lvl="2" indent="0">
              <a:buNone/>
            </a:pPr>
            <a:r>
              <a:rPr lang="en-US" sz="1600" dirty="0" smtClean="0">
                <a:solidFill>
                  <a:srgbClr val="005024"/>
                </a:solidFill>
                <a:latin typeface="+mj-lt"/>
                <a:cs typeface="Times New Roman" pitchFamily="18" charset="0"/>
              </a:rPr>
              <a:t> </a:t>
            </a:r>
          </a:p>
          <a:p>
            <a:pPr marL="457200" lvl="1" indent="0">
              <a:buNone/>
            </a:pPr>
            <a:r>
              <a:rPr lang="en-US" b="1" dirty="0" smtClean="0">
                <a:solidFill>
                  <a:srgbClr val="005024"/>
                </a:solidFill>
                <a:cs typeface="Times New Roman" pitchFamily="18" charset="0"/>
              </a:rPr>
              <a:t>	63 - 73% of children diagnosed with autism </a:t>
            </a:r>
          </a:p>
          <a:p>
            <a:pPr lvl="2">
              <a:buNone/>
            </a:pPr>
            <a:r>
              <a:rPr lang="en-US" sz="1600" dirty="0" smtClean="0">
                <a:solidFill>
                  <a:schemeClr val="tx1">
                    <a:lumMod val="75000"/>
                    <a:lumOff val="25000"/>
                  </a:schemeClr>
                </a:solidFill>
                <a:latin typeface="+mj-lt"/>
                <a:cs typeface="Times New Roman" pitchFamily="18" charset="0"/>
              </a:rPr>
              <a:t> </a:t>
            </a:r>
          </a:p>
          <a:p>
            <a:pPr lvl="2">
              <a:buNone/>
            </a:pPr>
            <a:endParaRPr lang="en-US" sz="2000" dirty="0" smtClean="0">
              <a:cs typeface="Times New Roman" pitchFamily="18" charset="0"/>
            </a:endParaRPr>
          </a:p>
          <a:p>
            <a:pPr marL="0" indent="0">
              <a:buNone/>
            </a:pPr>
            <a:r>
              <a:rPr lang="en-US" b="1" dirty="0" smtClean="0">
                <a:cs typeface="Times New Roman" pitchFamily="18" charset="0"/>
              </a:rPr>
              <a:t>Sleep problems are persistent</a:t>
            </a:r>
            <a:r>
              <a:rPr lang="en-US" dirty="0" smtClean="0">
                <a:cs typeface="Times New Roman" pitchFamily="18" charset="0"/>
              </a:rPr>
              <a:t>—</a:t>
            </a:r>
            <a:endParaRPr lang="en-US" dirty="0">
              <a:cs typeface="Times New Roman" pitchFamily="18" charset="0"/>
            </a:endParaRPr>
          </a:p>
          <a:p>
            <a:pPr marL="0" indent="0" algn="r">
              <a:buNone/>
            </a:pPr>
            <a:r>
              <a:rPr lang="en-US" dirty="0" smtClean="0">
                <a:cs typeface="Times New Roman" pitchFamily="18" charset="0"/>
              </a:rPr>
              <a:t>they do not typically remit with time </a:t>
            </a:r>
          </a:p>
          <a:p>
            <a:pPr lvl="1">
              <a:buNone/>
            </a:pPr>
            <a:r>
              <a:rPr lang="en-US" sz="1600" dirty="0" smtClean="0">
                <a:solidFill>
                  <a:schemeClr val="tx1">
                    <a:lumMod val="75000"/>
                    <a:lumOff val="25000"/>
                  </a:schemeClr>
                </a:solidFill>
                <a:latin typeface="+mj-lt"/>
                <a:cs typeface="Times New Roman" pitchFamily="18" charset="0"/>
              </a:rPr>
              <a:t>		 </a:t>
            </a:r>
          </a:p>
          <a:p>
            <a:endParaRPr lang="en-US" sz="2000" dirty="0" smtClean="0">
              <a:cs typeface="Times New Roman" pitchFamily="18" charset="0"/>
            </a:endParaRPr>
          </a:p>
          <a:p>
            <a:pPr>
              <a:buNone/>
            </a:pPr>
            <a:endParaRPr lang="en-US" sz="2000" dirty="0" smtClean="0">
              <a:cs typeface="Times New Roman" pitchFamily="18" charset="0"/>
            </a:endParaRPr>
          </a:p>
        </p:txBody>
      </p:sp>
      <p:sp>
        <p:nvSpPr>
          <p:cNvPr id="5" name="Title 1"/>
          <p:cNvSpPr>
            <a:spLocks noGrp="1"/>
          </p:cNvSpPr>
          <p:nvPr>
            <p:ph type="title"/>
          </p:nvPr>
        </p:nvSpPr>
        <p:spPr>
          <a:xfrm>
            <a:off x="304800" y="274638"/>
            <a:ext cx="8534400" cy="792162"/>
          </a:xfrm>
        </p:spPr>
        <p:txBody>
          <a:bodyPr>
            <a:noAutofit/>
          </a:bodyPr>
          <a:lstStyle/>
          <a:p>
            <a:r>
              <a:rPr lang="en-US" sz="3600" b="1" dirty="0" smtClean="0"/>
              <a:t>How Prevalent are Sleep Problems?</a:t>
            </a:r>
            <a:endParaRPr lang="en-US" sz="3600" b="1" dirty="0"/>
          </a:p>
        </p:txBody>
      </p:sp>
    </p:spTree>
    <p:extLst>
      <p:ext uri="{BB962C8B-B14F-4D97-AF65-F5344CB8AC3E}">
        <p14:creationId xmlns:p14="http://schemas.microsoft.com/office/powerpoint/2010/main" val="41801765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4" end="4"/>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
                                            <p:txEl>
                                              <p:pRg st="7" end="7"/>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
                                            <p:txEl>
                                              <p:pRg st="8" end="8"/>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32837</TotalTime>
  <Words>7974</Words>
  <Application>Microsoft Office PowerPoint</Application>
  <PresentationFormat>On-screen Show (4:3)</PresentationFormat>
  <Paragraphs>1008</Paragraphs>
  <Slides>75</Slides>
  <Notes>74</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75</vt:i4>
      </vt:variant>
    </vt:vector>
  </HeadingPairs>
  <TitlesOfParts>
    <vt:vector size="77" baseType="lpstr">
      <vt:lpstr>Office Theme</vt:lpstr>
      <vt:lpstr>SPW 11.0 Graph</vt:lpstr>
      <vt:lpstr>PowerPoint Presentation</vt:lpstr>
      <vt:lpstr>PowerPoint Presentation</vt:lpstr>
      <vt:lpstr>PowerPoint Presentation</vt:lpstr>
      <vt:lpstr> Good Sleep</vt:lpstr>
      <vt:lpstr>Why is Good Sleep Important?</vt:lpstr>
      <vt:lpstr>PowerPoint Presentation</vt:lpstr>
      <vt:lpstr>Why is Good Sleep Important?</vt:lpstr>
      <vt:lpstr>Why is Good Sleep Important?</vt:lpstr>
      <vt:lpstr>How Prevalent are Sleep Problems?</vt:lpstr>
      <vt:lpstr>Why So Prevalent?</vt:lpstr>
      <vt:lpstr>Treatment Options?</vt:lpstr>
      <vt:lpstr>Treatment Options?</vt:lpstr>
      <vt:lpstr>PowerPoint Presentation</vt:lpstr>
      <vt:lpstr>Treatment Options?</vt:lpstr>
      <vt:lpstr>Common Sleep Problems</vt:lpstr>
      <vt:lpstr>Assumptions Regarding Sleep</vt:lpstr>
      <vt:lpstr>Looking at falling asleep…. through the lens of a contingency</vt:lpstr>
      <vt:lpstr>Looking at sleep…. through the lens of a contingency</vt:lpstr>
      <vt:lpstr>Looking at sleep…. through the lens of a contingency</vt:lpstr>
      <vt:lpstr>Looking at sleep…. through the lens of a contingency</vt:lpstr>
      <vt:lpstr>Looking at sleep…. through the lens of a contingency</vt:lpstr>
      <vt:lpstr>Looking at sleep…. through the lens of a contingency</vt:lpstr>
      <vt:lpstr>Looking at sleep…. through the lens of a contingency</vt:lpstr>
      <vt:lpstr>How do we assess and treat children’s sleep problem?</vt:lpstr>
      <vt:lpstr>A typical case example</vt:lpstr>
      <vt:lpstr>PowerPoint Presentation</vt:lpstr>
      <vt:lpstr>PowerPoint Presentation</vt:lpstr>
      <vt:lpstr>PowerPoint Presentation</vt:lpstr>
      <vt:lpstr>PowerPoint Presentation</vt:lpstr>
      <vt:lpstr>PowerPoint Presentation</vt:lpstr>
      <vt:lpstr>PowerPoint Presentation</vt:lpstr>
      <vt:lpstr>Social Acceptability Survey (Parents)</vt:lpstr>
      <vt:lpstr>PowerPoint Presentation</vt:lpstr>
      <vt:lpstr>Step 1:  Develop Optimal Sleep Schedule</vt:lpstr>
      <vt:lpstr>PowerPoint Presentation</vt:lpstr>
      <vt:lpstr>PowerPoint Presentation</vt:lpstr>
      <vt:lpstr>Sleep Scheduling</vt:lpstr>
      <vt:lpstr>When should the bedtime be scheduled?</vt:lpstr>
      <vt:lpstr>When should the bedtime be scheduled?</vt:lpstr>
      <vt:lpstr>When should the bedtime be scheduled?</vt:lpstr>
      <vt:lpstr>When should the bedtime be scheduled?</vt:lpstr>
      <vt:lpstr>PowerPoint Presentation</vt:lpstr>
      <vt:lpstr>When should the bedtime be scheduled?</vt:lpstr>
      <vt:lpstr>Extreme Sleep Phase Shift?</vt:lpstr>
      <vt:lpstr>Step 2: Routinize Nighttime Routine</vt:lpstr>
      <vt:lpstr>Step 2: Routinize Nighttime Routine</vt:lpstr>
      <vt:lpstr>Step 3: Optimize Bedroom Conditions</vt:lpstr>
      <vt:lpstr>Nighttime Noncompliance Considerations</vt:lpstr>
      <vt:lpstr>PowerPoint Presentation</vt:lpstr>
      <vt:lpstr>PowerPoint Presentation</vt:lpstr>
      <vt:lpstr>PowerPoint Presentation</vt:lpstr>
      <vt:lpstr>PowerPoint Presentation</vt:lpstr>
      <vt:lpstr>Nighttime Noncompliance Considerations</vt:lpstr>
      <vt:lpstr>Step 4: Optimize Sleep Dependencies</vt:lpstr>
      <vt:lpstr>Stimuli that set the occasion for sleep must be there through the night because children wake up often during the night</vt:lpstr>
      <vt:lpstr>Optimizing Sleep Dependencies</vt:lpstr>
      <vt:lpstr>Optimizing Sleep Dependencies</vt:lpstr>
      <vt:lpstr>Optimizing Sleep Dependencies</vt:lpstr>
      <vt:lpstr>Step 5: Address Sleep Interfering Behavior</vt:lpstr>
      <vt:lpstr>Step 5: Address (SLIB)</vt:lpstr>
      <vt:lpstr> </vt:lpstr>
      <vt:lpstr> </vt:lpstr>
      <vt:lpstr>Addressing SLIB</vt:lpstr>
      <vt:lpstr>PowerPoint Presentation</vt:lpstr>
      <vt:lpstr>PowerPoint Presentation</vt:lpstr>
      <vt:lpstr>PowerPoint Presentation</vt:lpstr>
      <vt:lpstr>PowerPoint Presentation</vt:lpstr>
      <vt:lpstr>Eliminating Interfering Behavior</vt:lpstr>
      <vt:lpstr>Addressing Night Awakenings</vt:lpstr>
      <vt:lpstr>Key Considerations for Good Sleeping</vt:lpstr>
      <vt:lpstr>Implications</vt:lpstr>
      <vt:lpstr>For you to consider…</vt:lpstr>
      <vt:lpstr>For you to consider…</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Sleep Powerpoint for Parents Review the biological/behavioral underpinnings of sleep Go though the assessment/diagnosis process (describe sleep problem, identify faulty controls, faulty reinforcers for behaviors incompatible with sleep) Go through the assessment-based treatment development process (identify dev. approp. sleep goals, build in healthier controls, remove reinforcers for incmpatible behavior, consider alternatives to extinction, NC visits, bedtime pass, consider SR additions, consider faded bedtime and response cost procedures) (Use 2 examples, toddler, older child)</dc:title>
  <dc:creator>Greg Hanley</dc:creator>
  <cp:lastModifiedBy>ghanley</cp:lastModifiedBy>
  <cp:revision>783</cp:revision>
  <cp:lastPrinted>2014-02-04T01:50:12Z</cp:lastPrinted>
  <dcterms:created xsi:type="dcterms:W3CDTF">2008-09-17T16:44:08Z</dcterms:created>
  <dcterms:modified xsi:type="dcterms:W3CDTF">2015-06-08T23:48:50Z</dcterms:modified>
</cp:coreProperties>
</file>